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306" r:id="rId2"/>
    <p:sldId id="315" r:id="rId3"/>
    <p:sldId id="308" r:id="rId4"/>
    <p:sldId id="323" r:id="rId5"/>
    <p:sldId id="314" r:id="rId6"/>
    <p:sldId id="307" r:id="rId7"/>
    <p:sldId id="291" r:id="rId8"/>
    <p:sldId id="290" r:id="rId9"/>
    <p:sldId id="298" r:id="rId10"/>
    <p:sldId id="319" r:id="rId11"/>
    <p:sldId id="322" r:id="rId12"/>
    <p:sldId id="300" r:id="rId13"/>
    <p:sldId id="317" r:id="rId14"/>
    <p:sldId id="310" r:id="rId15"/>
    <p:sldId id="321" r:id="rId16"/>
    <p:sldId id="316" r:id="rId17"/>
    <p:sldId id="287" r:id="rId18"/>
    <p:sldId id="309" r:id="rId19"/>
    <p:sldId id="292" r:id="rId20"/>
    <p:sldId id="297" r:id="rId21"/>
    <p:sldId id="293" r:id="rId22"/>
    <p:sldId id="295" r:id="rId23"/>
    <p:sldId id="320" r:id="rId24"/>
    <p:sldId id="294" r:id="rId25"/>
    <p:sldId id="303" r:id="rId26"/>
    <p:sldId id="312" r:id="rId27"/>
    <p:sldId id="296" r:id="rId28"/>
    <p:sldId id="305" r:id="rId29"/>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886">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eryl Schaffner" initials="SS"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4CB"/>
    <a:srgbClr val="384F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p:restoredTop sz="94595"/>
  </p:normalViewPr>
  <p:slideViewPr>
    <p:cSldViewPr snapToGrid="0" snapToObjects="1" showGuides="1">
      <p:cViewPr varScale="1">
        <p:scale>
          <a:sx n="38" d="100"/>
          <a:sy n="38" d="100"/>
        </p:scale>
        <p:origin x="1288" y="32"/>
      </p:cViewPr>
      <p:guideLst>
        <p:guide orient="horz" pos="886"/>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a:latin typeface="+mn-lt"/>
                <a:ea typeface="+mn-ea"/>
                <a:cs typeface="+mn-cs"/>
              </a:defRPr>
            </a:lvl1pPr>
          </a:lstStyle>
          <a:p>
            <a:pPr>
              <a:defRPr/>
            </a:pPr>
            <a:fld id="{AB0886DB-6C47-46D7-B238-A2A29732CA58}" type="datetime1">
              <a:rPr lang="en-US"/>
              <a:pPr>
                <a:defRPr/>
              </a:pPr>
              <a:t>3/15/2018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a:latin typeface="+mn-lt"/>
                <a:ea typeface="+mn-ea"/>
                <a:cs typeface="+mn-cs"/>
              </a:defRPr>
            </a:lvl1pPr>
          </a:lstStyle>
          <a:p>
            <a:pPr>
              <a:defRPr/>
            </a:pPr>
            <a:fld id="{A38E41A9-6563-435E-B012-2CB2AF8B78C7}" type="slidenum">
              <a:rPr lang="en-US"/>
              <a:pPr>
                <a:defRPr/>
              </a:pPr>
              <a:t>‹#›</a:t>
            </a:fld>
            <a:endParaRPr lang="en-US"/>
          </a:p>
        </p:txBody>
      </p:sp>
    </p:spTree>
    <p:extLst>
      <p:ext uri="{BB962C8B-B14F-4D97-AF65-F5344CB8AC3E}">
        <p14:creationId xmlns:p14="http://schemas.microsoft.com/office/powerpoint/2010/main" val="11116556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a:latin typeface="+mn-lt"/>
                <a:ea typeface="+mn-ea"/>
                <a:cs typeface="+mn-cs"/>
              </a:defRPr>
            </a:lvl1pPr>
          </a:lstStyle>
          <a:p>
            <a:pPr>
              <a:defRPr/>
            </a:pPr>
            <a:fld id="{976080D9-2933-42E0-854C-A027FD0087A9}" type="datetime1">
              <a:rPr lang="en-US"/>
              <a:pPr>
                <a:defRPr/>
              </a:pPr>
              <a:t>3/15/2018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a:latin typeface="+mn-lt"/>
                <a:ea typeface="+mn-ea"/>
                <a:cs typeface="+mn-cs"/>
              </a:defRPr>
            </a:lvl1pPr>
          </a:lstStyle>
          <a:p>
            <a:pPr>
              <a:defRPr/>
            </a:pPr>
            <a:fld id="{28396279-6043-4F72-90CA-13BC038D2B22}" type="slidenum">
              <a:rPr lang="en-US"/>
              <a:pPr>
                <a:defRPr/>
              </a:pPr>
              <a:t>‹#›</a:t>
            </a:fld>
            <a:endParaRPr lang="en-US"/>
          </a:p>
        </p:txBody>
      </p:sp>
    </p:spTree>
    <p:extLst>
      <p:ext uri="{BB962C8B-B14F-4D97-AF65-F5344CB8AC3E}">
        <p14:creationId xmlns:p14="http://schemas.microsoft.com/office/powerpoint/2010/main" val="93029073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8396279-6043-4F72-90CA-13BC038D2B22}" type="slidenum">
              <a:rPr lang="en-US" smtClean="0"/>
              <a:pPr>
                <a:defRPr/>
              </a:pPr>
              <a:t>1</a:t>
            </a:fld>
            <a:endParaRPr lang="en-US"/>
          </a:p>
        </p:txBody>
      </p:sp>
    </p:spTree>
    <p:extLst>
      <p:ext uri="{BB962C8B-B14F-4D97-AF65-F5344CB8AC3E}">
        <p14:creationId xmlns:p14="http://schemas.microsoft.com/office/powerpoint/2010/main" val="1686415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  </a:t>
            </a:r>
          </a:p>
        </p:txBody>
      </p:sp>
      <p:sp>
        <p:nvSpPr>
          <p:cNvPr id="4" name="Slide Number Placeholder 3"/>
          <p:cNvSpPr>
            <a:spLocks noGrp="1"/>
          </p:cNvSpPr>
          <p:nvPr>
            <p:ph type="sldNum" sz="quarter" idx="10"/>
          </p:nvPr>
        </p:nvSpPr>
        <p:spPr/>
        <p:txBody>
          <a:bodyPr/>
          <a:lstStyle/>
          <a:p>
            <a:pPr>
              <a:defRPr/>
            </a:pPr>
            <a:fld id="{28396279-6043-4F72-90CA-13BC038D2B22}" type="slidenum">
              <a:rPr lang="en-US" smtClean="0"/>
              <a:pPr>
                <a:defRPr/>
              </a:pPr>
              <a:t>12</a:t>
            </a:fld>
            <a:endParaRPr lang="en-US"/>
          </a:p>
        </p:txBody>
      </p:sp>
    </p:spTree>
    <p:extLst>
      <p:ext uri="{BB962C8B-B14F-4D97-AF65-F5344CB8AC3E}">
        <p14:creationId xmlns:p14="http://schemas.microsoft.com/office/powerpoint/2010/main" val="1255879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a:t>
            </a:r>
          </a:p>
        </p:txBody>
      </p:sp>
      <p:sp>
        <p:nvSpPr>
          <p:cNvPr id="4" name="Slide Number Placeholder 3"/>
          <p:cNvSpPr>
            <a:spLocks noGrp="1"/>
          </p:cNvSpPr>
          <p:nvPr>
            <p:ph type="sldNum" sz="quarter" idx="10"/>
          </p:nvPr>
        </p:nvSpPr>
        <p:spPr/>
        <p:txBody>
          <a:bodyPr/>
          <a:lstStyle/>
          <a:p>
            <a:pPr>
              <a:defRPr/>
            </a:pPr>
            <a:fld id="{28396279-6043-4F72-90CA-13BC038D2B22}" type="slidenum">
              <a:rPr lang="en-US" smtClean="0"/>
              <a:pPr>
                <a:defRPr/>
              </a:pPr>
              <a:t>13</a:t>
            </a:fld>
            <a:endParaRPr lang="en-US"/>
          </a:p>
        </p:txBody>
      </p:sp>
    </p:spTree>
    <p:extLst>
      <p:ext uri="{BB962C8B-B14F-4D97-AF65-F5344CB8AC3E}">
        <p14:creationId xmlns:p14="http://schemas.microsoft.com/office/powerpoint/2010/main" val="927945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Val</a:t>
            </a:r>
          </a:p>
        </p:txBody>
      </p:sp>
      <p:sp>
        <p:nvSpPr>
          <p:cNvPr id="4" name="Slide Number Placeholder 3"/>
          <p:cNvSpPr>
            <a:spLocks noGrp="1"/>
          </p:cNvSpPr>
          <p:nvPr>
            <p:ph type="sldNum" sz="quarter" idx="10"/>
          </p:nvPr>
        </p:nvSpPr>
        <p:spPr/>
        <p:txBody>
          <a:bodyPr/>
          <a:lstStyle/>
          <a:p>
            <a:pPr>
              <a:defRPr/>
            </a:pPr>
            <a:fld id="{28396279-6043-4F72-90CA-13BC038D2B22}" type="slidenum">
              <a:rPr lang="en-US" smtClean="0"/>
              <a:pPr>
                <a:defRPr/>
              </a:pPr>
              <a:t>14</a:t>
            </a:fld>
            <a:endParaRPr lang="en-US"/>
          </a:p>
        </p:txBody>
      </p:sp>
    </p:spTree>
    <p:extLst>
      <p:ext uri="{BB962C8B-B14F-4D97-AF65-F5344CB8AC3E}">
        <p14:creationId xmlns:p14="http://schemas.microsoft.com/office/powerpoint/2010/main" val="2695004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Sheryl</a:t>
            </a:r>
          </a:p>
        </p:txBody>
      </p:sp>
      <p:sp>
        <p:nvSpPr>
          <p:cNvPr id="4" name="Slide Number Placeholder 3"/>
          <p:cNvSpPr>
            <a:spLocks noGrp="1"/>
          </p:cNvSpPr>
          <p:nvPr>
            <p:ph type="sldNum" sz="quarter" idx="10"/>
          </p:nvPr>
        </p:nvSpPr>
        <p:spPr/>
        <p:txBody>
          <a:bodyPr/>
          <a:lstStyle/>
          <a:p>
            <a:pPr>
              <a:defRPr/>
            </a:pPr>
            <a:fld id="{28396279-6043-4F72-90CA-13BC038D2B22}" type="slidenum">
              <a:rPr lang="en-US" smtClean="0"/>
              <a:pPr>
                <a:defRPr/>
              </a:pPr>
              <a:t>16</a:t>
            </a:fld>
            <a:endParaRPr lang="en-US"/>
          </a:p>
        </p:txBody>
      </p:sp>
    </p:spTree>
    <p:extLst>
      <p:ext uri="{BB962C8B-B14F-4D97-AF65-F5344CB8AC3E}">
        <p14:creationId xmlns:p14="http://schemas.microsoft.com/office/powerpoint/2010/main" val="1623550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Rovianne</a:t>
            </a:r>
            <a:r>
              <a:rPr lang="en-US" dirty="0"/>
              <a:t>.</a:t>
            </a:r>
          </a:p>
        </p:txBody>
      </p:sp>
      <p:sp>
        <p:nvSpPr>
          <p:cNvPr id="4" name="Slide Number Placeholder 3"/>
          <p:cNvSpPr>
            <a:spLocks noGrp="1"/>
          </p:cNvSpPr>
          <p:nvPr>
            <p:ph type="sldNum" sz="quarter" idx="10"/>
          </p:nvPr>
        </p:nvSpPr>
        <p:spPr/>
        <p:txBody>
          <a:bodyPr/>
          <a:lstStyle/>
          <a:p>
            <a:pPr>
              <a:defRPr/>
            </a:pPr>
            <a:fld id="{28396279-6043-4F72-90CA-13BC038D2B22}" type="slidenum">
              <a:rPr lang="en-US" smtClean="0"/>
              <a:pPr>
                <a:defRPr/>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Sheryl.</a:t>
            </a:r>
            <a:r>
              <a:rPr lang="en-US" baseline="0" dirty="0"/>
              <a:t>  </a:t>
            </a:r>
            <a:r>
              <a:rPr lang="en-US" dirty="0"/>
              <a:t>Note the importance of this in the context of illustrating why this was in the public interest. And, even though no money exchanged hands, nor were tax benefits obtained, that there was significant value obtained for the benefit of the public in exchange for the rights conveyed.  (Not an impermissible gift of public funds.)</a:t>
            </a:r>
          </a:p>
          <a:p>
            <a:endParaRPr lang="en-US" dirty="0"/>
          </a:p>
        </p:txBody>
      </p:sp>
      <p:sp>
        <p:nvSpPr>
          <p:cNvPr id="4" name="Slide Number Placeholder 3"/>
          <p:cNvSpPr>
            <a:spLocks noGrp="1"/>
          </p:cNvSpPr>
          <p:nvPr>
            <p:ph type="sldNum" sz="quarter" idx="10"/>
          </p:nvPr>
        </p:nvSpPr>
        <p:spPr/>
        <p:txBody>
          <a:bodyPr/>
          <a:lstStyle/>
          <a:p>
            <a:pPr>
              <a:defRPr/>
            </a:pPr>
            <a:fld id="{28396279-6043-4F72-90CA-13BC038D2B22}" type="slidenum">
              <a:rPr lang="en-US" smtClean="0"/>
              <a:pPr>
                <a:defRPr/>
              </a:pPr>
              <a:t>18</a:t>
            </a:fld>
            <a:endParaRPr lang="en-US"/>
          </a:p>
        </p:txBody>
      </p:sp>
    </p:spTree>
    <p:extLst>
      <p:ext uri="{BB962C8B-B14F-4D97-AF65-F5344CB8AC3E}">
        <p14:creationId xmlns:p14="http://schemas.microsoft.com/office/powerpoint/2010/main" val="364794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Rovianne</a:t>
            </a:r>
            <a:r>
              <a:rPr lang="en-US" dirty="0"/>
              <a:t>.  Unusual easement -- not just granting “NEGATIVE” rights (to stop activities by MROSD inconsistent with CVs), but also granting “AFFIRMATIVE” rights to do certain things, the terms and conditions of which are spelled out in the MOA.</a:t>
            </a:r>
          </a:p>
        </p:txBody>
      </p:sp>
      <p:sp>
        <p:nvSpPr>
          <p:cNvPr id="4" name="Slide Number Placeholder 3"/>
          <p:cNvSpPr>
            <a:spLocks noGrp="1"/>
          </p:cNvSpPr>
          <p:nvPr>
            <p:ph type="sldNum" sz="quarter" idx="10"/>
          </p:nvPr>
        </p:nvSpPr>
        <p:spPr/>
        <p:txBody>
          <a:bodyPr/>
          <a:lstStyle/>
          <a:p>
            <a:pPr>
              <a:defRPr/>
            </a:pPr>
            <a:fld id="{28396279-6043-4F72-90CA-13BC038D2B22}" type="slidenum">
              <a:rPr lang="en-US" smtClean="0"/>
              <a:pPr>
                <a:defRPr/>
              </a:pPr>
              <a:t>19</a:t>
            </a:fld>
            <a:endParaRPr lang="en-US" dirty="0"/>
          </a:p>
        </p:txBody>
      </p:sp>
    </p:spTree>
    <p:extLst>
      <p:ext uri="{BB962C8B-B14F-4D97-AF65-F5344CB8AC3E}">
        <p14:creationId xmlns:p14="http://schemas.microsoft.com/office/powerpoint/2010/main" val="3099541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Sheryl &amp; </a:t>
            </a:r>
            <a:r>
              <a:rPr lang="en-US" dirty="0" err="1"/>
              <a:t>Rovianne</a:t>
            </a:r>
            <a:r>
              <a:rPr lang="en-US" dirty="0"/>
              <a:t>.</a:t>
            </a:r>
          </a:p>
        </p:txBody>
      </p:sp>
      <p:sp>
        <p:nvSpPr>
          <p:cNvPr id="4" name="Slide Number Placeholder 3"/>
          <p:cNvSpPr>
            <a:spLocks noGrp="1"/>
          </p:cNvSpPr>
          <p:nvPr>
            <p:ph type="sldNum" sz="quarter" idx="10"/>
          </p:nvPr>
        </p:nvSpPr>
        <p:spPr/>
        <p:txBody>
          <a:bodyPr/>
          <a:lstStyle/>
          <a:p>
            <a:pPr>
              <a:defRPr/>
            </a:pPr>
            <a:fld id="{28396279-6043-4F72-90CA-13BC038D2B22}" type="slidenum">
              <a:rPr lang="en-US" smtClean="0"/>
              <a:pPr>
                <a:defRPr/>
              </a:pPr>
              <a:t>20</a:t>
            </a:fld>
            <a:endParaRPr lang="en-US"/>
          </a:p>
        </p:txBody>
      </p:sp>
    </p:spTree>
    <p:extLst>
      <p:ext uri="{BB962C8B-B14F-4D97-AF65-F5344CB8AC3E}">
        <p14:creationId xmlns:p14="http://schemas.microsoft.com/office/powerpoint/2010/main" val="4141818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Sheryl. MROSD reserved all rights needed to continue to provide broad and regular public access as already planned for the preserve, and to allow it to adaptively manage the area as needed for public use and resource protection and enhancement.</a:t>
            </a:r>
          </a:p>
          <a:p>
            <a:endParaRPr lang="en-US" dirty="0"/>
          </a:p>
        </p:txBody>
      </p:sp>
      <p:sp>
        <p:nvSpPr>
          <p:cNvPr id="4" name="Slide Number Placeholder 3"/>
          <p:cNvSpPr>
            <a:spLocks noGrp="1"/>
          </p:cNvSpPr>
          <p:nvPr>
            <p:ph type="sldNum" sz="quarter" idx="10"/>
          </p:nvPr>
        </p:nvSpPr>
        <p:spPr/>
        <p:txBody>
          <a:bodyPr/>
          <a:lstStyle/>
          <a:p>
            <a:pPr>
              <a:defRPr/>
            </a:pPr>
            <a:fld id="{28396279-6043-4F72-90CA-13BC038D2B22}" type="slidenum">
              <a:rPr lang="en-US" smtClean="0"/>
              <a:pPr>
                <a:defRPr/>
              </a:pPr>
              <a:t>21</a:t>
            </a:fld>
            <a:endParaRPr lang="en-US"/>
          </a:p>
        </p:txBody>
      </p:sp>
    </p:spTree>
    <p:extLst>
      <p:ext uri="{BB962C8B-B14F-4D97-AF65-F5344CB8AC3E}">
        <p14:creationId xmlns:p14="http://schemas.microsoft.com/office/powerpoint/2010/main" val="2874451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See if any interest in this level of detail in room (any lawyers present?). If not really, skip and save time.</a:t>
            </a:r>
          </a:p>
        </p:txBody>
      </p:sp>
      <p:sp>
        <p:nvSpPr>
          <p:cNvPr id="4" name="Slide Number Placeholder 3"/>
          <p:cNvSpPr>
            <a:spLocks noGrp="1"/>
          </p:cNvSpPr>
          <p:nvPr>
            <p:ph type="sldNum" sz="quarter" idx="10"/>
          </p:nvPr>
        </p:nvSpPr>
        <p:spPr/>
        <p:txBody>
          <a:bodyPr/>
          <a:lstStyle/>
          <a:p>
            <a:pPr>
              <a:defRPr/>
            </a:pPr>
            <a:fld id="{28396279-6043-4F72-90CA-13BC038D2B22}" type="slidenum">
              <a:rPr lang="en-US" smtClean="0"/>
              <a:pPr>
                <a:defRPr/>
              </a:pPr>
              <a:t>22</a:t>
            </a:fld>
            <a:endParaRPr lang="en-US"/>
          </a:p>
        </p:txBody>
      </p:sp>
    </p:spTree>
    <p:extLst>
      <p:ext uri="{BB962C8B-B14F-4D97-AF65-F5344CB8AC3E}">
        <p14:creationId xmlns:p14="http://schemas.microsoft.com/office/powerpoint/2010/main" val="1733386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Sheryl introduce everybody and show them the large-scale map (covering next two slides)</a:t>
            </a:r>
          </a:p>
        </p:txBody>
      </p:sp>
      <p:sp>
        <p:nvSpPr>
          <p:cNvPr id="4" name="Slide Number Placeholder 3"/>
          <p:cNvSpPr>
            <a:spLocks noGrp="1"/>
          </p:cNvSpPr>
          <p:nvPr>
            <p:ph type="sldNum" sz="quarter" idx="10"/>
          </p:nvPr>
        </p:nvSpPr>
        <p:spPr/>
        <p:txBody>
          <a:bodyPr/>
          <a:lstStyle/>
          <a:p>
            <a:pPr>
              <a:defRPr/>
            </a:pPr>
            <a:fld id="{28396279-6043-4F72-90CA-13BC038D2B22}" type="slidenum">
              <a:rPr lang="en-US" smtClean="0"/>
              <a:pPr>
                <a:defRPr/>
              </a:pPr>
              <a:t>2</a:t>
            </a:fld>
            <a:endParaRPr lang="en-US"/>
          </a:p>
        </p:txBody>
      </p:sp>
    </p:spTree>
    <p:extLst>
      <p:ext uri="{BB962C8B-B14F-4D97-AF65-F5344CB8AC3E}">
        <p14:creationId xmlns:p14="http://schemas.microsoft.com/office/powerpoint/2010/main" val="239762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err="1"/>
              <a:t>Rovianne</a:t>
            </a:r>
            <a:r>
              <a:rPr lang="en-US" dirty="0"/>
              <a:t>,</a:t>
            </a:r>
            <a:r>
              <a:rPr lang="en-US" baseline="0" dirty="0"/>
              <a:t> introduce MOA concept.  </a:t>
            </a:r>
            <a:r>
              <a:rPr lang="en-US" dirty="0" err="1"/>
              <a:t>Ek</a:t>
            </a:r>
            <a:r>
              <a:rPr lang="en-US" dirty="0"/>
              <a:t> </a:t>
            </a:r>
            <a:r>
              <a:rPr lang="en-US" dirty="0" err="1"/>
              <a:t>Ong</a:t>
            </a:r>
            <a:r>
              <a:rPr lang="en-US" dirty="0"/>
              <a:t> </a:t>
            </a:r>
            <a:r>
              <a:rPr lang="en-US" dirty="0" err="1"/>
              <a:t>Kar</a:t>
            </a:r>
            <a:r>
              <a:rPr lang="en-US" baseline="0" dirty="0"/>
              <a:t> (the Trust) </a:t>
            </a:r>
            <a:r>
              <a:rPr lang="en-US" dirty="0"/>
              <a:t>and Mike.</a:t>
            </a:r>
            <a:r>
              <a:rPr lang="en-US" baseline="0" dirty="0"/>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Note Interplay of general public recreational users on the larger site, with the more specific historic, cultural and natural resource uses by the Tribe under the easement.</a:t>
            </a:r>
          </a:p>
          <a:p>
            <a:endParaRPr lang="en-US" dirty="0"/>
          </a:p>
        </p:txBody>
      </p:sp>
      <p:sp>
        <p:nvSpPr>
          <p:cNvPr id="4" name="Slide Number Placeholder 3"/>
          <p:cNvSpPr>
            <a:spLocks noGrp="1"/>
          </p:cNvSpPr>
          <p:nvPr>
            <p:ph type="sldNum" sz="quarter" idx="10"/>
          </p:nvPr>
        </p:nvSpPr>
        <p:spPr/>
        <p:txBody>
          <a:bodyPr/>
          <a:lstStyle/>
          <a:p>
            <a:pPr>
              <a:defRPr/>
            </a:pPr>
            <a:fld id="{28396279-6043-4F72-90CA-13BC038D2B22}" type="slidenum">
              <a:rPr lang="en-US" smtClean="0"/>
              <a:pPr>
                <a:defRPr/>
              </a:pPr>
              <a:t>24</a:t>
            </a:fld>
            <a:endParaRPr lang="en-US"/>
          </a:p>
        </p:txBody>
      </p:sp>
    </p:spTree>
    <p:extLst>
      <p:ext uri="{BB962C8B-B14F-4D97-AF65-F5344CB8AC3E}">
        <p14:creationId xmlns:p14="http://schemas.microsoft.com/office/powerpoint/2010/main" val="2369537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8396279-6043-4F72-90CA-13BC038D2B22}" type="slidenum">
              <a:rPr lang="en-US" smtClean="0"/>
              <a:pPr>
                <a:defRPr/>
              </a:pPr>
              <a:t>25</a:t>
            </a:fld>
            <a:endParaRPr lang="en-US"/>
          </a:p>
        </p:txBody>
      </p:sp>
    </p:spTree>
    <p:extLst>
      <p:ext uri="{BB962C8B-B14F-4D97-AF65-F5344CB8AC3E}">
        <p14:creationId xmlns:p14="http://schemas.microsoft.com/office/powerpoint/2010/main" val="2461908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8396279-6043-4F72-90CA-13BC038D2B22}" type="slidenum">
              <a:rPr lang="en-US" smtClean="0"/>
              <a:pPr>
                <a:defRPr/>
              </a:pPr>
              <a:t>27</a:t>
            </a:fld>
            <a:endParaRPr lang="en-US"/>
          </a:p>
        </p:txBody>
      </p:sp>
    </p:spTree>
    <p:extLst>
      <p:ext uri="{BB962C8B-B14F-4D97-AF65-F5344CB8AC3E}">
        <p14:creationId xmlns:p14="http://schemas.microsoft.com/office/powerpoint/2010/main" val="3469931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8396279-6043-4F72-90CA-13BC038D2B22}" type="slidenum">
              <a:rPr lang="en-US" smtClean="0"/>
              <a:pPr>
                <a:defRPr/>
              </a:pPr>
              <a:t>28</a:t>
            </a:fld>
            <a:endParaRPr lang="en-US"/>
          </a:p>
        </p:txBody>
      </p:sp>
    </p:spTree>
    <p:extLst>
      <p:ext uri="{BB962C8B-B14F-4D97-AF65-F5344CB8AC3E}">
        <p14:creationId xmlns:p14="http://schemas.microsoft.com/office/powerpoint/2010/main" val="4120118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Sheryl.  Rem to acknowledge Tamara and Hilary too.</a:t>
            </a:r>
          </a:p>
        </p:txBody>
      </p:sp>
      <p:sp>
        <p:nvSpPr>
          <p:cNvPr id="4" name="Slide Number Placeholder 3"/>
          <p:cNvSpPr>
            <a:spLocks noGrp="1"/>
          </p:cNvSpPr>
          <p:nvPr>
            <p:ph type="sldNum" sz="quarter" idx="10"/>
          </p:nvPr>
        </p:nvSpPr>
        <p:spPr/>
        <p:txBody>
          <a:bodyPr/>
          <a:lstStyle/>
          <a:p>
            <a:pPr>
              <a:defRPr/>
            </a:pPr>
            <a:fld id="{28396279-6043-4F72-90CA-13BC038D2B22}" type="slidenum">
              <a:rPr lang="en-US" smtClean="0"/>
              <a:pPr>
                <a:defRPr/>
              </a:pPr>
              <a:t>3</a:t>
            </a:fld>
            <a:endParaRPr lang="en-US"/>
          </a:p>
        </p:txBody>
      </p:sp>
    </p:spTree>
    <p:extLst>
      <p:ext uri="{BB962C8B-B14F-4D97-AF65-F5344CB8AC3E}">
        <p14:creationId xmlns:p14="http://schemas.microsoft.com/office/powerpoint/2010/main" val="3215941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a:t>
            </a:r>
          </a:p>
        </p:txBody>
      </p:sp>
      <p:sp>
        <p:nvSpPr>
          <p:cNvPr id="4" name="Slide Number Placeholder 3"/>
          <p:cNvSpPr>
            <a:spLocks noGrp="1"/>
          </p:cNvSpPr>
          <p:nvPr>
            <p:ph type="sldNum" sz="quarter" idx="10"/>
          </p:nvPr>
        </p:nvSpPr>
        <p:spPr/>
        <p:txBody>
          <a:bodyPr/>
          <a:lstStyle/>
          <a:p>
            <a:pPr>
              <a:defRPr/>
            </a:pPr>
            <a:fld id="{28396279-6043-4F72-90CA-13BC038D2B22}" type="slidenum">
              <a:rPr lang="en-US" smtClean="0"/>
              <a:pPr>
                <a:defRPr/>
              </a:pPr>
              <a:t>5</a:t>
            </a:fld>
            <a:endParaRPr lang="en-US"/>
          </a:p>
        </p:txBody>
      </p:sp>
    </p:spTree>
    <p:extLst>
      <p:ext uri="{BB962C8B-B14F-4D97-AF65-F5344CB8AC3E}">
        <p14:creationId xmlns:p14="http://schemas.microsoft.com/office/powerpoint/2010/main" val="1119630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a:t>
            </a:r>
          </a:p>
        </p:txBody>
      </p:sp>
      <p:sp>
        <p:nvSpPr>
          <p:cNvPr id="4" name="Slide Number Placeholder 3"/>
          <p:cNvSpPr>
            <a:spLocks noGrp="1"/>
          </p:cNvSpPr>
          <p:nvPr>
            <p:ph type="sldNum" sz="quarter" idx="10"/>
          </p:nvPr>
        </p:nvSpPr>
        <p:spPr/>
        <p:txBody>
          <a:bodyPr/>
          <a:lstStyle/>
          <a:p>
            <a:pPr>
              <a:defRPr/>
            </a:pPr>
            <a:fld id="{28396279-6043-4F72-90CA-13BC038D2B22}" type="slidenum">
              <a:rPr lang="en-US" smtClean="0"/>
              <a:pPr>
                <a:defRPr/>
              </a:pPr>
              <a:t>6</a:t>
            </a:fld>
            <a:endParaRPr lang="en-US"/>
          </a:p>
        </p:txBody>
      </p:sp>
    </p:spTree>
    <p:extLst>
      <p:ext uri="{BB962C8B-B14F-4D97-AF65-F5344CB8AC3E}">
        <p14:creationId xmlns:p14="http://schemas.microsoft.com/office/powerpoint/2010/main" val="3131224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 if applicable to comments, otherwise come back and use as illustration of comments by others later on.</a:t>
            </a:r>
          </a:p>
        </p:txBody>
      </p:sp>
      <p:sp>
        <p:nvSpPr>
          <p:cNvPr id="4" name="Slide Number Placeholder 3"/>
          <p:cNvSpPr>
            <a:spLocks noGrp="1"/>
          </p:cNvSpPr>
          <p:nvPr>
            <p:ph type="sldNum" sz="quarter" idx="10"/>
          </p:nvPr>
        </p:nvSpPr>
        <p:spPr/>
        <p:txBody>
          <a:bodyPr/>
          <a:lstStyle/>
          <a:p>
            <a:pPr>
              <a:defRPr/>
            </a:pPr>
            <a:fld id="{28396279-6043-4F72-90CA-13BC038D2B22}" type="slidenum">
              <a:rPr lang="en-US" smtClean="0"/>
              <a:pPr>
                <a:defRPr/>
              </a:pPr>
              <a:t>7</a:t>
            </a:fld>
            <a:endParaRPr lang="en-US"/>
          </a:p>
        </p:txBody>
      </p:sp>
    </p:spTree>
    <p:extLst>
      <p:ext uri="{BB962C8B-B14F-4D97-AF65-F5344CB8AC3E}">
        <p14:creationId xmlns:p14="http://schemas.microsoft.com/office/powerpoint/2010/main" val="2516164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 if applicable to comments, otherwise come back and use as illustration of comments by others later on.</a:t>
            </a:r>
          </a:p>
        </p:txBody>
      </p:sp>
      <p:sp>
        <p:nvSpPr>
          <p:cNvPr id="4" name="Slide Number Placeholder 3"/>
          <p:cNvSpPr>
            <a:spLocks noGrp="1"/>
          </p:cNvSpPr>
          <p:nvPr>
            <p:ph type="sldNum" sz="quarter" idx="10"/>
          </p:nvPr>
        </p:nvSpPr>
        <p:spPr/>
        <p:txBody>
          <a:bodyPr/>
          <a:lstStyle/>
          <a:p>
            <a:pPr>
              <a:defRPr/>
            </a:pPr>
            <a:fld id="{28396279-6043-4F72-90CA-13BC038D2B22}" type="slidenum">
              <a:rPr lang="en-US" smtClean="0"/>
              <a:pPr>
                <a:defRPr/>
              </a:pPr>
              <a:t>8</a:t>
            </a:fld>
            <a:endParaRPr lang="en-US"/>
          </a:p>
        </p:txBody>
      </p:sp>
    </p:spTree>
    <p:extLst>
      <p:ext uri="{BB962C8B-B14F-4D97-AF65-F5344CB8AC3E}">
        <p14:creationId xmlns:p14="http://schemas.microsoft.com/office/powerpoint/2010/main" val="2586593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 if applicable to comments, otherwise come back and use as illustration of comments by others later on.</a:t>
            </a:r>
          </a:p>
        </p:txBody>
      </p:sp>
      <p:sp>
        <p:nvSpPr>
          <p:cNvPr id="4" name="Slide Number Placeholder 3"/>
          <p:cNvSpPr>
            <a:spLocks noGrp="1"/>
          </p:cNvSpPr>
          <p:nvPr>
            <p:ph type="sldNum" sz="quarter" idx="10"/>
          </p:nvPr>
        </p:nvSpPr>
        <p:spPr/>
        <p:txBody>
          <a:bodyPr/>
          <a:lstStyle/>
          <a:p>
            <a:pPr>
              <a:defRPr/>
            </a:pPr>
            <a:fld id="{28396279-6043-4F72-90CA-13BC038D2B22}" type="slidenum">
              <a:rPr lang="en-US" smtClean="0"/>
              <a:pPr>
                <a:defRPr/>
              </a:pPr>
              <a:t>9</a:t>
            </a:fld>
            <a:endParaRPr lang="en-US"/>
          </a:p>
        </p:txBody>
      </p:sp>
    </p:spTree>
    <p:extLst>
      <p:ext uri="{BB962C8B-B14F-4D97-AF65-F5344CB8AC3E}">
        <p14:creationId xmlns:p14="http://schemas.microsoft.com/office/powerpoint/2010/main" val="1022630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a:t>
            </a:r>
          </a:p>
        </p:txBody>
      </p:sp>
      <p:sp>
        <p:nvSpPr>
          <p:cNvPr id="4" name="Slide Number Placeholder 3"/>
          <p:cNvSpPr>
            <a:spLocks noGrp="1"/>
          </p:cNvSpPr>
          <p:nvPr>
            <p:ph type="sldNum" sz="quarter" idx="10"/>
          </p:nvPr>
        </p:nvSpPr>
        <p:spPr/>
        <p:txBody>
          <a:bodyPr/>
          <a:lstStyle/>
          <a:p>
            <a:pPr>
              <a:defRPr/>
            </a:pPr>
            <a:fld id="{28396279-6043-4F72-90CA-13BC038D2B22}" type="slidenum">
              <a:rPr lang="en-US" smtClean="0"/>
              <a:pPr>
                <a:defRPr/>
              </a:pPr>
              <a:t>10</a:t>
            </a:fld>
            <a:endParaRPr lang="en-US"/>
          </a:p>
        </p:txBody>
      </p:sp>
    </p:spTree>
    <p:extLst>
      <p:ext uri="{BB962C8B-B14F-4D97-AF65-F5344CB8AC3E}">
        <p14:creationId xmlns:p14="http://schemas.microsoft.com/office/powerpoint/2010/main" val="2923744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1"/>
          </p:nvPr>
        </p:nvSpPr>
        <p:spPr>
          <a:xfrm>
            <a:off x="2072640" y="1828800"/>
            <a:ext cx="4968240" cy="3525520"/>
          </a:xfrm>
        </p:spPr>
        <p:txBody>
          <a:bodyPr/>
          <a:lstStyle>
            <a:lvl1pPr>
              <a:buFontTx/>
              <a:buNone/>
              <a:defRPr/>
            </a:lvl1pPr>
          </a:lstStyle>
          <a:p>
            <a:pPr lvl="0"/>
            <a:endParaRPr lang="en-US" noProof="0"/>
          </a:p>
        </p:txBody>
      </p:sp>
      <p:sp>
        <p:nvSpPr>
          <p:cNvPr id="4" name="Slide Number Placeholder 5"/>
          <p:cNvSpPr>
            <a:spLocks noGrp="1"/>
          </p:cNvSpPr>
          <p:nvPr>
            <p:ph type="sldNum" sz="quarter" idx="12"/>
          </p:nvPr>
        </p:nvSpPr>
        <p:spPr/>
        <p:txBody>
          <a:bodyPr/>
          <a:lstStyle>
            <a:lvl1pPr>
              <a:defRPr/>
            </a:lvl1pPr>
          </a:lstStyle>
          <a:p>
            <a:pPr>
              <a:defRPr/>
            </a:pPr>
            <a:fld id="{F3325D53-F888-4B31-820D-9D2744ACDF5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4"/>
          <p:cNvSpPr>
            <a:spLocks noGrp="1"/>
          </p:cNvSpPr>
          <p:nvPr>
            <p:ph type="sldNum" sz="quarter" idx="10"/>
          </p:nvPr>
        </p:nvSpPr>
        <p:spPr/>
        <p:txBody>
          <a:bodyPr/>
          <a:lstStyle>
            <a:lvl1pPr algn="r">
              <a:defRPr/>
            </a:lvl1pPr>
          </a:lstStyle>
          <a:p>
            <a:pPr>
              <a:defRPr/>
            </a:pPr>
            <a:fld id="{016E4302-78B0-4D55-83A6-109A4B8349F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0" y="982028"/>
            <a:ext cx="9144000" cy="5875971"/>
          </a:xfrm>
          <a:solidFill>
            <a:schemeClr val="accent3">
              <a:lumMod val="40000"/>
              <a:lumOff val="60000"/>
            </a:schemeClr>
          </a:solidFill>
          <a:ln w="69850" cap="flat" cmpd="sng" algn="ctr">
            <a:noFill/>
            <a:prstDash val="solid"/>
            <a:round/>
            <a:headEnd type="none" w="med" len="med"/>
            <a:tailEnd type="none" w="med" len="med"/>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934720" y="1687513"/>
            <a:ext cx="7656402" cy="639762"/>
          </a:xfrm>
        </p:spPr>
        <p:txBody>
          <a:bodyPr/>
          <a:lstStyle>
            <a:lvl1pPr marL="0" indent="0" algn="l">
              <a:lnSpc>
                <a:spcPts val="22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3"/>
          <p:cNvSpPr>
            <a:spLocks noGrp="1"/>
          </p:cNvSpPr>
          <p:nvPr>
            <p:ph sz="half" idx="2"/>
          </p:nvPr>
        </p:nvSpPr>
        <p:spPr>
          <a:xfrm>
            <a:off x="629919" y="2408555"/>
            <a:ext cx="7961203" cy="3951288"/>
          </a:xfrm>
        </p:spPr>
        <p:txBody>
          <a:bodyPr>
            <a:normAutofit/>
          </a:bodyPr>
          <a:lstStyle>
            <a:lvl1pPr>
              <a:defRPr sz="2200"/>
            </a:lvl1pPr>
            <a:lvl2pPr>
              <a:defRPr sz="22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926672" y="0"/>
            <a:ext cx="7664450" cy="991675"/>
          </a:xfrm>
          <a:prstGeom prst="rect">
            <a:avLst/>
          </a:prstGeom>
        </p:spPr>
        <p:txBody>
          <a:bodyPr rtlCol="0">
            <a:normAutofit/>
          </a:bodyPr>
          <a:lstStyle/>
          <a:p>
            <a:r>
              <a:rPr lang="en-US" dirty="0"/>
              <a:t>Click to edit Master title style</a:t>
            </a:r>
          </a:p>
        </p:txBody>
      </p:sp>
      <p:sp>
        <p:nvSpPr>
          <p:cNvPr id="8" name="Slide Number Placeholder 3"/>
          <p:cNvSpPr>
            <a:spLocks noGrp="1"/>
          </p:cNvSpPr>
          <p:nvPr>
            <p:ph type="sldNum" sz="quarter" idx="10"/>
          </p:nvPr>
        </p:nvSpPr>
        <p:spPr/>
        <p:txBody>
          <a:bodyPr/>
          <a:lstStyle>
            <a:lvl1pPr algn="r">
              <a:defRPr/>
            </a:lvl1pPr>
          </a:lstStyle>
          <a:p>
            <a:pPr>
              <a:defRPr/>
            </a:pPr>
            <a:fld id="{22E0BCCB-0270-444D-8FA1-672C6F567892}"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lvl1pPr>
          </a:lstStyle>
          <a:p>
            <a:pPr>
              <a:defRPr/>
            </a:pPr>
            <a:fld id="{0DC0FC89-022B-462D-821A-E5D6E1ECC43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934720" y="1687513"/>
            <a:ext cx="3710305" cy="639762"/>
          </a:xfrm>
        </p:spPr>
        <p:txBody>
          <a:bodyPr/>
          <a:lstStyle>
            <a:lvl1pPr marL="0" indent="0" algn="l">
              <a:lnSpc>
                <a:spcPts val="22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919" y="2408555"/>
            <a:ext cx="4015105" cy="3951288"/>
          </a:xfrm>
        </p:spPr>
        <p:txBody>
          <a:bodyPr>
            <a:normAutofit/>
          </a:bodyPr>
          <a:lstStyle>
            <a:lvl1pPr>
              <a:defRPr sz="2200"/>
            </a:lvl1pPr>
            <a:lvl2pPr>
              <a:defRPr sz="22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968240" y="1687513"/>
            <a:ext cx="3728720" cy="639762"/>
          </a:xfrm>
        </p:spPr>
        <p:txBody>
          <a:bodyPr/>
          <a:lstStyle>
            <a:lvl1pPr marL="0" indent="0" algn="l">
              <a:lnSpc>
                <a:spcPts val="2200"/>
              </a:lnSpc>
              <a:spcAft>
                <a:spcPts val="1800"/>
              </a:spcAft>
              <a:buNone/>
              <a:defRPr sz="24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5185" y="2408555"/>
            <a:ext cx="4041775" cy="3951288"/>
          </a:xfrm>
        </p:spPr>
        <p:txBody>
          <a:bodyPr>
            <a:normAutofit/>
          </a:bodyPr>
          <a:lstStyle>
            <a:lvl1pPr>
              <a:defRPr sz="2200"/>
            </a:lvl1pPr>
            <a:lvl2pPr>
              <a:defRPr sz="22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8"/>
          <p:cNvSpPr>
            <a:spLocks noGrp="1"/>
          </p:cNvSpPr>
          <p:nvPr>
            <p:ph type="sldNum" sz="quarter" idx="10"/>
          </p:nvPr>
        </p:nvSpPr>
        <p:spPr/>
        <p:txBody>
          <a:bodyPr/>
          <a:lstStyle>
            <a:lvl1pPr algn="r">
              <a:defRPr/>
            </a:lvl1pPr>
          </a:lstStyle>
          <a:p>
            <a:pPr>
              <a:defRPr/>
            </a:pPr>
            <a:fld id="{3FF8099E-9116-45A4-8629-3DC47A6E95B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19760" y="1691640"/>
            <a:ext cx="4028440" cy="4525963"/>
          </a:xfrm>
        </p:spPr>
        <p:txBody>
          <a:bodyPr>
            <a:normAutofit/>
          </a:bodyPr>
          <a:lstStyle>
            <a:lvl1pPr>
              <a:defRPr sz="2200"/>
            </a:lvl1pPr>
            <a:lvl2pPr>
              <a:defRPr sz="2200"/>
            </a:lvl2pPr>
            <a:lvl3pPr>
              <a:buNone/>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68520" y="1691640"/>
            <a:ext cx="4038600" cy="4525963"/>
          </a:xfrm>
        </p:spPr>
        <p:txBody>
          <a:bodyPr>
            <a:normAutofit/>
          </a:bodyPr>
          <a:lstStyle>
            <a:lvl1pPr>
              <a:defRPr sz="22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10"/>
          </p:nvPr>
        </p:nvSpPr>
        <p:spPr/>
        <p:txBody>
          <a:bodyPr/>
          <a:lstStyle>
            <a:lvl1pPr algn="r">
              <a:defRPr/>
            </a:lvl1pPr>
          </a:lstStyle>
          <a:p>
            <a:pPr>
              <a:defRPr/>
            </a:pPr>
            <a:fld id="{99B53649-B107-465E-9410-9C47FE4D6C4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Text Placeholder 2"/>
          <p:cNvSpPr>
            <a:spLocks noGrp="1"/>
          </p:cNvSpPr>
          <p:nvPr>
            <p:ph type="body" idx="13"/>
          </p:nvPr>
        </p:nvSpPr>
        <p:spPr>
          <a:xfrm>
            <a:off x="934720" y="1687513"/>
            <a:ext cx="3710305" cy="639762"/>
          </a:xfrm>
        </p:spPr>
        <p:txBody>
          <a:bodyPr/>
          <a:lstStyle>
            <a:lvl1pPr marL="0" indent="0" algn="l">
              <a:lnSpc>
                <a:spcPts val="22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629919" y="2408555"/>
            <a:ext cx="4015105" cy="3951288"/>
          </a:xfrm>
        </p:spPr>
        <p:txBody>
          <a:bodyPr>
            <a:normAutofit/>
          </a:bodyPr>
          <a:lstStyle>
            <a:lvl1pPr>
              <a:defRPr sz="2200"/>
            </a:lvl1pPr>
            <a:lvl2pPr>
              <a:defRPr sz="22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idx="1"/>
          </p:nvPr>
        </p:nvSpPr>
        <p:spPr>
          <a:xfrm>
            <a:off x="4815840" y="1447800"/>
            <a:ext cx="3596640" cy="4505960"/>
          </a:xfrm>
          <a:noFill/>
          <a:ln w="38100" cap="flat" cmpd="sng" algn="ctr">
            <a:solidFill>
              <a:srgbClr val="384F1F"/>
            </a:solidFill>
            <a:prstDash val="solid"/>
            <a:round/>
            <a:headEnd type="none" w="med" len="med"/>
            <a:tailEnd type="none" w="med" len="med"/>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8" name="Title 1"/>
          <p:cNvSpPr>
            <a:spLocks noGrp="1"/>
          </p:cNvSpPr>
          <p:nvPr>
            <p:ph type="title"/>
          </p:nvPr>
        </p:nvSpPr>
        <p:spPr>
          <a:xfrm>
            <a:off x="927100" y="0"/>
            <a:ext cx="7664450" cy="992188"/>
          </a:xfrm>
        </p:spPr>
        <p:txBody>
          <a:bodyPr/>
          <a:lstStyle/>
          <a:p>
            <a:r>
              <a:rPr lang="en-US" dirty="0"/>
              <a:t>Click to edit Master title style</a:t>
            </a:r>
          </a:p>
        </p:txBody>
      </p:sp>
      <p:sp>
        <p:nvSpPr>
          <p:cNvPr id="6" name="Slide Number Placeholder 6"/>
          <p:cNvSpPr>
            <a:spLocks noGrp="1"/>
          </p:cNvSpPr>
          <p:nvPr>
            <p:ph type="sldNum" sz="quarter" idx="14"/>
          </p:nvPr>
        </p:nvSpPr>
        <p:spPr/>
        <p:txBody>
          <a:bodyPr/>
          <a:lstStyle>
            <a:lvl1pPr algn="r">
              <a:defRPr/>
            </a:lvl1pPr>
          </a:lstStyle>
          <a:p>
            <a:pPr>
              <a:defRPr/>
            </a:pPr>
            <a:fld id="{E64BBC48-9EE9-421A-8FC8-A6CC9A290A0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9" name="Text Placeholder 2"/>
          <p:cNvSpPr>
            <a:spLocks noGrp="1"/>
          </p:cNvSpPr>
          <p:nvPr>
            <p:ph type="body" idx="13"/>
          </p:nvPr>
        </p:nvSpPr>
        <p:spPr>
          <a:xfrm>
            <a:off x="934720" y="5486400"/>
            <a:ext cx="7264400" cy="639762"/>
          </a:xfrm>
        </p:spPr>
        <p:txBody>
          <a:bodyPr anchor="ctr"/>
          <a:lstStyle>
            <a:lvl1pPr marL="0" indent="0" algn="ctr">
              <a:lnSpc>
                <a:spcPts val="2200"/>
              </a:lnSpc>
              <a:buNone/>
              <a:defRPr sz="2000" b="0">
                <a:solidFill>
                  <a:srgbClr val="384F1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Title 1"/>
          <p:cNvSpPr>
            <a:spLocks noGrp="1"/>
          </p:cNvSpPr>
          <p:nvPr>
            <p:ph type="title"/>
          </p:nvPr>
        </p:nvSpPr>
        <p:spPr>
          <a:xfrm>
            <a:off x="927100" y="0"/>
            <a:ext cx="7664450" cy="992188"/>
          </a:xfrm>
        </p:spPr>
        <p:txBody>
          <a:bodyPr/>
          <a:lstStyle/>
          <a:p>
            <a:r>
              <a:rPr lang="en-US" dirty="0"/>
              <a:t>Click to edit Master title style</a:t>
            </a:r>
          </a:p>
        </p:txBody>
      </p:sp>
      <p:sp>
        <p:nvSpPr>
          <p:cNvPr id="12" name="Picture Placeholder 2"/>
          <p:cNvSpPr>
            <a:spLocks noGrp="1"/>
          </p:cNvSpPr>
          <p:nvPr>
            <p:ph type="pic" idx="1"/>
          </p:nvPr>
        </p:nvSpPr>
        <p:spPr>
          <a:xfrm>
            <a:off x="1600200" y="1447800"/>
            <a:ext cx="6019800" cy="4038600"/>
          </a:xfrm>
          <a:noFill/>
          <a:ln w="38100" cap="flat" cmpd="sng" algn="ctr">
            <a:solidFill>
              <a:srgbClr val="384F1F"/>
            </a:solidFill>
            <a:prstDash val="solid"/>
            <a:round/>
            <a:headEnd type="none" w="med" len="med"/>
            <a:tailEnd type="none" w="med" len="med"/>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5" name="Slide Number Placeholder 6"/>
          <p:cNvSpPr>
            <a:spLocks noGrp="1"/>
          </p:cNvSpPr>
          <p:nvPr>
            <p:ph type="sldNum" sz="quarter" idx="14"/>
          </p:nvPr>
        </p:nvSpPr>
        <p:spPr/>
        <p:txBody>
          <a:bodyPr/>
          <a:lstStyle>
            <a:lvl1pPr algn="r">
              <a:defRPr/>
            </a:lvl1pPr>
          </a:lstStyle>
          <a:p>
            <a:pPr>
              <a:defRPr/>
            </a:pPr>
            <a:fld id="{D5A69763-8811-449F-A828-5BC92E661B0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5" name="Group 20"/>
          <p:cNvGrpSpPr>
            <a:grpSpLocks/>
          </p:cNvGrpSpPr>
          <p:nvPr userDrawn="1"/>
        </p:nvGrpSpPr>
        <p:grpSpPr bwMode="auto">
          <a:xfrm>
            <a:off x="0" y="0"/>
            <a:ext cx="9144000" cy="2401888"/>
            <a:chOff x="0" y="0"/>
            <a:chExt cx="5760" cy="1513"/>
          </a:xfrm>
        </p:grpSpPr>
        <p:pic>
          <p:nvPicPr>
            <p:cNvPr id="6" name="Picture 21" descr="OS_Band copy"/>
            <p:cNvPicPr>
              <a:picLocks noChangeAspect="1" noChangeArrowheads="1"/>
            </p:cNvPicPr>
            <p:nvPr/>
          </p:nvPicPr>
          <p:blipFill>
            <a:blip r:embed="rId2"/>
            <a:srcRect r="2319"/>
            <a:stretch>
              <a:fillRect/>
            </a:stretch>
          </p:blipFill>
          <p:spPr bwMode="auto">
            <a:xfrm>
              <a:off x="0" y="0"/>
              <a:ext cx="5760" cy="886"/>
            </a:xfrm>
            <a:prstGeom prst="rect">
              <a:avLst/>
            </a:prstGeom>
            <a:noFill/>
            <a:ln w="9525">
              <a:noFill/>
              <a:miter lim="800000"/>
              <a:headEnd/>
              <a:tailEnd/>
            </a:ln>
          </p:spPr>
        </p:pic>
        <p:pic>
          <p:nvPicPr>
            <p:cNvPr id="7" name="Picture 22" descr="OS_Logo"/>
            <p:cNvPicPr>
              <a:picLocks noChangeAspect="1" noChangeArrowheads="1"/>
            </p:cNvPicPr>
            <p:nvPr/>
          </p:nvPicPr>
          <p:blipFill>
            <a:blip r:embed="rId3"/>
            <a:srcRect t="6615"/>
            <a:stretch>
              <a:fillRect/>
            </a:stretch>
          </p:blipFill>
          <p:spPr bwMode="auto">
            <a:xfrm>
              <a:off x="469" y="144"/>
              <a:ext cx="772" cy="1369"/>
            </a:xfrm>
            <a:prstGeom prst="rect">
              <a:avLst/>
            </a:prstGeom>
            <a:noFill/>
            <a:ln w="9525">
              <a:noFill/>
              <a:miter lim="800000"/>
              <a:headEnd/>
              <a:tailEnd/>
            </a:ln>
          </p:spPr>
        </p:pic>
      </p:grpSp>
      <p:pic>
        <p:nvPicPr>
          <p:cNvPr id="8" name="Picture 22" descr="OS_Logo"/>
          <p:cNvPicPr>
            <a:picLocks noChangeAspect="1" noChangeArrowheads="1"/>
          </p:cNvPicPr>
          <p:nvPr/>
        </p:nvPicPr>
        <p:blipFill>
          <a:blip r:embed="rId3"/>
          <a:srcRect t="6615"/>
          <a:stretch>
            <a:fillRect/>
          </a:stretch>
        </p:blipFill>
        <p:spPr bwMode="auto">
          <a:xfrm>
            <a:off x="744538" y="228600"/>
            <a:ext cx="1225550" cy="2173288"/>
          </a:xfrm>
          <a:prstGeom prst="rect">
            <a:avLst/>
          </a:prstGeom>
          <a:noFill/>
          <a:ln w="9525">
            <a:noFill/>
            <a:miter lim="800000"/>
            <a:headEnd/>
            <a:tailEnd/>
          </a:ln>
        </p:spPr>
      </p:pic>
      <p:sp>
        <p:nvSpPr>
          <p:cNvPr id="3" name="Picture Placeholder 2"/>
          <p:cNvSpPr>
            <a:spLocks noGrp="1"/>
          </p:cNvSpPr>
          <p:nvPr>
            <p:ph type="pic" idx="1"/>
          </p:nvPr>
        </p:nvSpPr>
        <p:spPr>
          <a:xfrm>
            <a:off x="0" y="1406525"/>
            <a:ext cx="9144000" cy="5451475"/>
          </a:xfrm>
          <a:solidFill>
            <a:schemeClr val="accent3">
              <a:lumMod val="40000"/>
              <a:lumOff val="60000"/>
            </a:schemeClr>
          </a:solidFill>
          <a:ln w="69850" cap="flat" cmpd="sng" algn="ctr">
            <a:noFill/>
            <a:prstDash val="solid"/>
            <a:round/>
            <a:headEnd type="none" w="med" len="med"/>
            <a:tailEnd type="none" w="med" len="med"/>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1" name="Title 1"/>
          <p:cNvSpPr>
            <a:spLocks noGrp="1"/>
          </p:cNvSpPr>
          <p:nvPr>
            <p:ph type="title"/>
          </p:nvPr>
        </p:nvSpPr>
        <p:spPr>
          <a:xfrm>
            <a:off x="2306320" y="294640"/>
            <a:ext cx="6268720" cy="992188"/>
          </a:xfrm>
        </p:spPr>
        <p:txBody>
          <a:bodyPr/>
          <a:lstStyle>
            <a:lvl1pPr>
              <a:defRPr sz="3400" cap="all"/>
            </a:lvl1pPr>
          </a:lstStyle>
          <a:p>
            <a:r>
              <a:rPr lang="en-US" dirty="0"/>
              <a:t>Click to edit Master title style</a:t>
            </a:r>
          </a:p>
        </p:txBody>
      </p:sp>
      <p:sp>
        <p:nvSpPr>
          <p:cNvPr id="19" name="Content Placeholder 18"/>
          <p:cNvSpPr>
            <a:spLocks noGrp="1"/>
          </p:cNvSpPr>
          <p:nvPr>
            <p:ph sz="quarter" idx="10"/>
          </p:nvPr>
        </p:nvSpPr>
        <p:spPr>
          <a:xfrm>
            <a:off x="40640" y="6552883"/>
            <a:ext cx="9042400" cy="305117"/>
          </a:xfrm>
        </p:spPr>
        <p:txBody>
          <a:bodyPr/>
          <a:lstStyle>
            <a:lvl1pPr algn="r">
              <a:buFontTx/>
              <a:buNone/>
              <a:defRPr sz="900">
                <a:solidFill>
                  <a:srgbClr val="384F1F"/>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hart Placeholder 4"/>
          <p:cNvSpPr>
            <a:spLocks noGrp="1"/>
          </p:cNvSpPr>
          <p:nvPr>
            <p:ph type="chart" sz="quarter" idx="11"/>
          </p:nvPr>
        </p:nvSpPr>
        <p:spPr>
          <a:xfrm>
            <a:off x="2051684" y="1828800"/>
            <a:ext cx="5090795" cy="3454400"/>
          </a:xfrm>
        </p:spPr>
        <p:txBody>
          <a:bodyPr/>
          <a:lstStyle>
            <a:lvl1pPr>
              <a:buFontTx/>
              <a:buNone/>
              <a:defRPr/>
            </a:lvl1pPr>
          </a:lstStyle>
          <a:p>
            <a:pPr lvl="0"/>
            <a:endParaRPr lang="en-US" noProof="0"/>
          </a:p>
        </p:txBody>
      </p:sp>
      <p:sp>
        <p:nvSpPr>
          <p:cNvPr id="4" name="Slide Number Placeholder 5"/>
          <p:cNvSpPr>
            <a:spLocks noGrp="1"/>
          </p:cNvSpPr>
          <p:nvPr>
            <p:ph type="sldNum" sz="quarter" idx="12"/>
          </p:nvPr>
        </p:nvSpPr>
        <p:spPr/>
        <p:txBody>
          <a:bodyPr/>
          <a:lstStyle>
            <a:lvl1pPr>
              <a:defRPr/>
            </a:lvl1pPr>
          </a:lstStyle>
          <a:p>
            <a:pPr>
              <a:defRPr/>
            </a:pPr>
            <a:fld id="{2765556E-2B85-441A-9BBA-AC672FA3E90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OS_MasterRev.JPG"/>
          <p:cNvPicPr>
            <a:picLocks noChangeAspect="1"/>
          </p:cNvPicPr>
          <p:nvPr userDrawn="1"/>
        </p:nvPicPr>
        <p:blipFill>
          <a:blip r:embed="rId14"/>
          <a:stretch>
            <a:fillRect/>
          </a:stretch>
        </p:blipFill>
        <p:spPr>
          <a:xfrm>
            <a:off x="0" y="0"/>
            <a:ext cx="9144000" cy="6858000"/>
          </a:xfrm>
          <a:prstGeom prst="rect">
            <a:avLst/>
          </a:prstGeom>
        </p:spPr>
      </p:pic>
      <p:sp>
        <p:nvSpPr>
          <p:cNvPr id="1027" name="Title Placeholder 1"/>
          <p:cNvSpPr>
            <a:spLocks noGrp="1"/>
          </p:cNvSpPr>
          <p:nvPr>
            <p:ph type="title"/>
          </p:nvPr>
        </p:nvSpPr>
        <p:spPr bwMode="auto">
          <a:xfrm>
            <a:off x="927100" y="0"/>
            <a:ext cx="7664450" cy="9921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619125" y="1711325"/>
            <a:ext cx="8077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863013" y="6451600"/>
            <a:ext cx="280987" cy="365125"/>
          </a:xfrm>
          <a:prstGeom prst="rect">
            <a:avLst/>
          </a:prstGeom>
        </p:spPr>
        <p:txBody>
          <a:bodyPr vert="horz" wrap="square" lIns="91440" tIns="45720" rIns="91440" bIns="45720" numCol="1" anchor="ctr" anchorCtr="0" compatLnSpc="1">
            <a:prstTxWarp prst="textNoShape">
              <a:avLst/>
            </a:prstTxWarp>
          </a:bodyPr>
          <a:lstStyle>
            <a:lvl1pPr algn="ctr">
              <a:defRPr sz="700" b="1">
                <a:solidFill>
                  <a:srgbClr val="898989"/>
                </a:solidFill>
                <a:latin typeface="Futura Condensed" charset="0"/>
                <a:ea typeface="Futura Condensed" charset="0"/>
                <a:cs typeface="Futura Condensed" charset="0"/>
              </a:defRPr>
            </a:lvl1pPr>
          </a:lstStyle>
          <a:p>
            <a:pPr>
              <a:defRPr/>
            </a:pPr>
            <a:fld id="{F79B2E15-B7A2-4085-B6B0-BD977BD068B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16" r:id="rId1"/>
    <p:sldLayoutId id="2147483917" r:id="rId2"/>
    <p:sldLayoutId id="2147483913" r:id="rId3"/>
    <p:sldLayoutId id="2147483918" r:id="rId4"/>
    <p:sldLayoutId id="2147483919" r:id="rId5"/>
    <p:sldLayoutId id="2147483920" r:id="rId6"/>
    <p:sldLayoutId id="2147483921" r:id="rId7"/>
    <p:sldLayoutId id="2147483922" r:id="rId8"/>
    <p:sldLayoutId id="2147483914" r:id="rId9"/>
    <p:sldLayoutId id="2147483915" r:id="rId10"/>
    <p:sldLayoutId id="2147483923" r:id="rId11"/>
    <p:sldLayoutId id="2147483924" r:id="rId12"/>
  </p:sldLayoutIdLst>
  <p:hf hdr="0" ftr="0" dt="0"/>
  <p:txStyles>
    <p:titleStyle>
      <a:lvl1pPr algn="l" defTabSz="457200" rtl="0" eaLnBrk="0" fontAlgn="base" hangingPunct="0">
        <a:spcBef>
          <a:spcPct val="0"/>
        </a:spcBef>
        <a:spcAft>
          <a:spcPct val="0"/>
        </a:spcAft>
        <a:defRPr sz="2800" kern="1200">
          <a:solidFill>
            <a:schemeClr val="bg1"/>
          </a:solidFill>
          <a:latin typeface="Gill Sans MT"/>
          <a:ea typeface="ＭＳ Ｐゴシック" charset="-128"/>
          <a:cs typeface="Gill Sans MT"/>
        </a:defRPr>
      </a:lvl1pPr>
      <a:lvl2pPr algn="l" defTabSz="457200" rtl="0" eaLnBrk="0" fontAlgn="base" hangingPunct="0">
        <a:spcBef>
          <a:spcPct val="0"/>
        </a:spcBef>
        <a:spcAft>
          <a:spcPct val="0"/>
        </a:spcAft>
        <a:defRPr sz="2800">
          <a:solidFill>
            <a:schemeClr val="bg1"/>
          </a:solidFill>
          <a:latin typeface="Gill Sans MT" charset="-18"/>
          <a:ea typeface="ＭＳ Ｐゴシック" charset="-128"/>
        </a:defRPr>
      </a:lvl2pPr>
      <a:lvl3pPr algn="l" defTabSz="457200" rtl="0" eaLnBrk="0" fontAlgn="base" hangingPunct="0">
        <a:spcBef>
          <a:spcPct val="0"/>
        </a:spcBef>
        <a:spcAft>
          <a:spcPct val="0"/>
        </a:spcAft>
        <a:defRPr sz="2800">
          <a:solidFill>
            <a:schemeClr val="bg1"/>
          </a:solidFill>
          <a:latin typeface="Gill Sans MT" charset="-18"/>
          <a:ea typeface="ＭＳ Ｐゴシック" charset="-128"/>
        </a:defRPr>
      </a:lvl3pPr>
      <a:lvl4pPr algn="l" defTabSz="457200" rtl="0" eaLnBrk="0" fontAlgn="base" hangingPunct="0">
        <a:spcBef>
          <a:spcPct val="0"/>
        </a:spcBef>
        <a:spcAft>
          <a:spcPct val="0"/>
        </a:spcAft>
        <a:defRPr sz="2800">
          <a:solidFill>
            <a:schemeClr val="bg1"/>
          </a:solidFill>
          <a:latin typeface="Gill Sans MT" charset="-18"/>
          <a:ea typeface="ＭＳ Ｐゴシック" charset="-128"/>
        </a:defRPr>
      </a:lvl4pPr>
      <a:lvl5pPr algn="l" defTabSz="457200" rtl="0" eaLnBrk="0" fontAlgn="base" hangingPunct="0">
        <a:spcBef>
          <a:spcPct val="0"/>
        </a:spcBef>
        <a:spcAft>
          <a:spcPct val="0"/>
        </a:spcAft>
        <a:defRPr sz="2800">
          <a:solidFill>
            <a:schemeClr val="bg1"/>
          </a:solidFill>
          <a:latin typeface="Gill Sans MT" charset="-18"/>
          <a:ea typeface="ＭＳ Ｐゴシック" charset="-128"/>
        </a:defRPr>
      </a:lvl5pPr>
      <a:lvl6pPr marL="457200" algn="l" defTabSz="457200" rtl="0" fontAlgn="base">
        <a:spcBef>
          <a:spcPct val="0"/>
        </a:spcBef>
        <a:spcAft>
          <a:spcPct val="0"/>
        </a:spcAft>
        <a:defRPr sz="2800">
          <a:solidFill>
            <a:schemeClr val="bg1"/>
          </a:solidFill>
          <a:latin typeface="Gill Sans Std" charset="0"/>
          <a:ea typeface="ＭＳ Ｐゴシック" charset="-128"/>
        </a:defRPr>
      </a:lvl6pPr>
      <a:lvl7pPr marL="914400" algn="l" defTabSz="457200" rtl="0" fontAlgn="base">
        <a:spcBef>
          <a:spcPct val="0"/>
        </a:spcBef>
        <a:spcAft>
          <a:spcPct val="0"/>
        </a:spcAft>
        <a:defRPr sz="2800">
          <a:solidFill>
            <a:schemeClr val="bg1"/>
          </a:solidFill>
          <a:latin typeface="Gill Sans Std" charset="0"/>
          <a:ea typeface="ＭＳ Ｐゴシック" charset="-128"/>
        </a:defRPr>
      </a:lvl7pPr>
      <a:lvl8pPr marL="1371600" algn="l" defTabSz="457200" rtl="0" fontAlgn="base">
        <a:spcBef>
          <a:spcPct val="0"/>
        </a:spcBef>
        <a:spcAft>
          <a:spcPct val="0"/>
        </a:spcAft>
        <a:defRPr sz="2800">
          <a:solidFill>
            <a:schemeClr val="bg1"/>
          </a:solidFill>
          <a:latin typeface="Gill Sans Std" charset="0"/>
          <a:ea typeface="ＭＳ Ｐゴシック" charset="-128"/>
        </a:defRPr>
      </a:lvl8pPr>
      <a:lvl9pPr marL="1828800" algn="l" defTabSz="457200" rtl="0" fontAlgn="base">
        <a:spcBef>
          <a:spcPct val="0"/>
        </a:spcBef>
        <a:spcAft>
          <a:spcPct val="0"/>
        </a:spcAft>
        <a:defRPr sz="2800">
          <a:solidFill>
            <a:schemeClr val="bg1"/>
          </a:solidFill>
          <a:latin typeface="Gill Sans Std" charset="0"/>
          <a:ea typeface="ＭＳ Ｐゴシック" charset="-128"/>
        </a:defRPr>
      </a:lvl9pPr>
    </p:titleStyle>
    <p:bodyStyle>
      <a:lvl1pPr marL="342900" indent="-342900" algn="l" defTabSz="457200" rtl="0" eaLnBrk="0" fontAlgn="base" hangingPunct="0">
        <a:lnSpc>
          <a:spcPts val="2200"/>
        </a:lnSpc>
        <a:spcBef>
          <a:spcPct val="20000"/>
        </a:spcBef>
        <a:spcAft>
          <a:spcPct val="0"/>
        </a:spcAft>
        <a:buSzPct val="100000"/>
        <a:buBlip>
          <a:blip r:embed="rId15"/>
        </a:buBlip>
        <a:defRPr sz="2200" kern="1200">
          <a:solidFill>
            <a:srgbClr val="416A20"/>
          </a:solidFill>
          <a:latin typeface="Gill Sans MT"/>
          <a:ea typeface="ＭＳ Ｐゴシック" charset="-128"/>
          <a:cs typeface="Gill Sans MT"/>
        </a:defRPr>
      </a:lvl1pPr>
      <a:lvl2pPr marL="742950" indent="-285750" algn="l" defTabSz="457200" rtl="0" eaLnBrk="0" fontAlgn="base" hangingPunct="0">
        <a:spcBef>
          <a:spcPct val="20000"/>
        </a:spcBef>
        <a:spcAft>
          <a:spcPct val="0"/>
        </a:spcAft>
        <a:buClr>
          <a:schemeClr val="tx2"/>
        </a:buClr>
        <a:buFont typeface="Lucida Grande" charset="0"/>
        <a:buChar char="–"/>
        <a:defRPr sz="2200" kern="1200">
          <a:solidFill>
            <a:schemeClr val="tx1"/>
          </a:solidFill>
          <a:latin typeface="Gill Sans MT"/>
          <a:ea typeface="ＭＳ Ｐゴシック" charset="-128"/>
          <a:cs typeface="Gill Sans MT"/>
        </a:defRPr>
      </a:lvl2pPr>
      <a:lvl3pPr marL="1143000" indent="-228600" algn="l" defTabSz="457200" rtl="0" eaLnBrk="0" fontAlgn="base" hangingPunct="0">
        <a:spcBef>
          <a:spcPct val="20000"/>
        </a:spcBef>
        <a:spcAft>
          <a:spcPct val="0"/>
        </a:spcAft>
        <a:buClr>
          <a:schemeClr val="tx2"/>
        </a:buClr>
        <a:buFont typeface="Wingdings" charset="2"/>
        <a:buChar char="§"/>
        <a:defRPr kern="1200">
          <a:solidFill>
            <a:schemeClr val="tx1"/>
          </a:solidFill>
          <a:latin typeface="Gill Sans MT"/>
          <a:ea typeface="ＭＳ Ｐゴシック" charset="-128"/>
          <a:cs typeface="Gill Sans MT"/>
        </a:defRPr>
      </a:lvl3pPr>
      <a:lvl4pPr marL="1600200" indent="-228600" algn="l" defTabSz="457200" rtl="0" eaLnBrk="0" fontAlgn="base" hangingPunct="0">
        <a:spcBef>
          <a:spcPct val="20000"/>
        </a:spcBef>
        <a:spcAft>
          <a:spcPct val="0"/>
        </a:spcAft>
        <a:defRPr kern="1200">
          <a:solidFill>
            <a:srgbClr val="416A20"/>
          </a:solidFill>
          <a:latin typeface="Gill Sans MT"/>
          <a:ea typeface="ＭＳ Ｐゴシック" charset="-128"/>
          <a:cs typeface="Gill Sans MT"/>
        </a:defRPr>
      </a:lvl4pPr>
      <a:lvl5pPr marL="2057400" indent="-228600" algn="l" defTabSz="457200" rtl="0" eaLnBrk="0" fontAlgn="base" hangingPunct="0">
        <a:spcBef>
          <a:spcPct val="20000"/>
        </a:spcBef>
        <a:spcAft>
          <a:spcPct val="0"/>
        </a:spcAft>
        <a:defRPr kern="1200">
          <a:solidFill>
            <a:schemeClr val="tx1"/>
          </a:solidFill>
          <a:latin typeface="Gill Sans MT"/>
          <a:ea typeface="ＭＳ Ｐゴシック" charset="-128"/>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25" y="240644"/>
            <a:ext cx="8828030" cy="6621023"/>
          </a:xfrm>
          <a:prstGeom prst="rect">
            <a:avLst/>
          </a:prstGeom>
        </p:spPr>
      </p:pic>
      <p:grpSp>
        <p:nvGrpSpPr>
          <p:cNvPr id="13" name="Group 12"/>
          <p:cNvGrpSpPr/>
          <p:nvPr/>
        </p:nvGrpSpPr>
        <p:grpSpPr>
          <a:xfrm>
            <a:off x="0" y="0"/>
            <a:ext cx="9144000" cy="2432304"/>
            <a:chOff x="0" y="0"/>
            <a:chExt cx="9144000" cy="2432304"/>
          </a:xfrm>
        </p:grpSpPr>
        <p:sp>
          <p:nvSpPr>
            <p:cNvPr id="12" name="Rectangle 11"/>
            <p:cNvSpPr/>
            <p:nvPr/>
          </p:nvSpPr>
          <p:spPr>
            <a:xfrm>
              <a:off x="755650" y="256228"/>
              <a:ext cx="1174750" cy="212502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OS_Title Hdr.JPG"/>
            <p:cNvPicPr>
              <a:picLocks noChangeAspect="1"/>
            </p:cNvPicPr>
            <p:nvPr/>
          </p:nvPicPr>
          <p:blipFill>
            <a:blip r:embed="rId4">
              <a:clrChange>
                <a:clrFrom>
                  <a:srgbClr val="FFFFFF"/>
                </a:clrFrom>
                <a:clrTo>
                  <a:srgbClr val="FFFFFF">
                    <a:alpha val="0"/>
                  </a:srgbClr>
                </a:clrTo>
              </a:clrChange>
            </a:blip>
            <a:stretch>
              <a:fillRect/>
            </a:stretch>
          </p:blipFill>
          <p:spPr>
            <a:xfrm>
              <a:off x="0" y="0"/>
              <a:ext cx="9144000" cy="2432304"/>
            </a:xfrm>
            <a:prstGeom prst="rect">
              <a:avLst/>
            </a:prstGeom>
          </p:spPr>
        </p:pic>
      </p:grpSp>
      <p:sp>
        <p:nvSpPr>
          <p:cNvPr id="7" name="Title 5"/>
          <p:cNvSpPr txBox="1">
            <a:spLocks/>
          </p:cNvSpPr>
          <p:nvPr/>
        </p:nvSpPr>
        <p:spPr>
          <a:xfrm>
            <a:off x="2299314" y="74714"/>
            <a:ext cx="6221211" cy="992188"/>
          </a:xfrm>
          <a:prstGeom prst="rect">
            <a:avLst/>
          </a:prstGeom>
        </p:spPr>
        <p:txBody>
          <a:bodyPr/>
          <a:lstStyle/>
          <a:p>
            <a:pPr lvl="0" eaLnBrk="0" hangingPunct="0">
              <a:defRPr/>
            </a:pPr>
            <a:r>
              <a:rPr lang="en-US" sz="3400" dirty="0">
                <a:solidFill>
                  <a:schemeClr val="bg1"/>
                </a:solidFill>
                <a:latin typeface="Gill Sans MT" charset="-18"/>
                <a:cs typeface="Gill Sans MT"/>
              </a:rPr>
              <a:t>Cultural Conservation Easement with Amah Mutsun Tribal Band   </a:t>
            </a:r>
            <a:endParaRPr lang="en-US" sz="1400" dirty="0">
              <a:solidFill>
                <a:schemeClr val="bg1"/>
              </a:solidFill>
              <a:latin typeface="Gill Sans MT" charset="-18"/>
              <a:cs typeface="Gill Sans MT"/>
            </a:endParaRPr>
          </a:p>
        </p:txBody>
      </p:sp>
    </p:spTree>
    <p:extLst>
      <p:ext uri="{BB962C8B-B14F-4D97-AF65-F5344CB8AC3E}">
        <p14:creationId xmlns:p14="http://schemas.microsoft.com/office/powerpoint/2010/main" val="4208988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B7EF7B-880C-664F-B139-64A704A77D68}"/>
              </a:ext>
            </a:extLst>
          </p:cNvPr>
          <p:cNvSpPr>
            <a:spLocks noGrp="1"/>
          </p:cNvSpPr>
          <p:nvPr>
            <p:ph sz="half" idx="2"/>
          </p:nvPr>
        </p:nvSpPr>
        <p:spPr>
          <a:xfrm>
            <a:off x="821635" y="2279374"/>
            <a:ext cx="7769487" cy="4080469"/>
          </a:xfrm>
        </p:spPr>
        <p:txBody>
          <a:bodyPr/>
          <a:lstStyle/>
          <a:p>
            <a:pPr marL="0" indent="0">
              <a:buNone/>
            </a:pPr>
            <a:r>
              <a:rPr lang="en-US" sz="2800" b="1" dirty="0"/>
              <a:t>Valentin Lopez, </a:t>
            </a:r>
          </a:p>
          <a:p>
            <a:pPr marL="0" indent="0">
              <a:buNone/>
            </a:pPr>
            <a:endParaRPr lang="en-US" sz="2800" b="1" dirty="0"/>
          </a:p>
          <a:p>
            <a:pPr marL="0" indent="0">
              <a:buNone/>
            </a:pPr>
            <a:r>
              <a:rPr lang="en-US" sz="2800" b="1" dirty="0"/>
              <a:t>Chairman of the Amah </a:t>
            </a:r>
            <a:r>
              <a:rPr lang="en-US" sz="2800" b="1" dirty="0" err="1"/>
              <a:t>Mutsun</a:t>
            </a:r>
            <a:r>
              <a:rPr lang="en-US" sz="2800" b="1" dirty="0"/>
              <a:t> Tribal Band.</a:t>
            </a:r>
          </a:p>
          <a:p>
            <a:pPr marL="0" indent="0">
              <a:buNone/>
            </a:pPr>
            <a:endParaRPr lang="en-US" dirty="0"/>
          </a:p>
        </p:txBody>
      </p:sp>
      <p:sp>
        <p:nvSpPr>
          <p:cNvPr id="4" name="Title 3">
            <a:extLst>
              <a:ext uri="{FF2B5EF4-FFF2-40B4-BE49-F238E27FC236}">
                <a16:creationId xmlns:a16="http://schemas.microsoft.com/office/drawing/2014/main" id="{0813CCFD-21BD-5A4A-BA5C-E084AA42CC93}"/>
              </a:ext>
            </a:extLst>
          </p:cNvPr>
          <p:cNvSpPr>
            <a:spLocks noGrp="1"/>
          </p:cNvSpPr>
          <p:nvPr>
            <p:ph type="title"/>
          </p:nvPr>
        </p:nvSpPr>
        <p:spPr/>
        <p:txBody>
          <a:bodyPr/>
          <a:lstStyle/>
          <a:p>
            <a:r>
              <a:rPr lang="en-US" dirty="0"/>
              <a:t>Intentions and Goals: AMTB</a:t>
            </a:r>
          </a:p>
        </p:txBody>
      </p:sp>
      <p:sp>
        <p:nvSpPr>
          <p:cNvPr id="5" name="Slide Number Placeholder 4">
            <a:extLst>
              <a:ext uri="{FF2B5EF4-FFF2-40B4-BE49-F238E27FC236}">
                <a16:creationId xmlns:a16="http://schemas.microsoft.com/office/drawing/2014/main" id="{19CA1904-B261-FB4E-8A3C-5D3ED7B92D03}"/>
              </a:ext>
            </a:extLst>
          </p:cNvPr>
          <p:cNvSpPr>
            <a:spLocks noGrp="1"/>
          </p:cNvSpPr>
          <p:nvPr>
            <p:ph type="sldNum" sz="quarter" idx="10"/>
          </p:nvPr>
        </p:nvSpPr>
        <p:spPr/>
        <p:txBody>
          <a:bodyPr/>
          <a:lstStyle/>
          <a:p>
            <a:pPr>
              <a:defRPr/>
            </a:pPr>
            <a:fld id="{22E0BCCB-0270-444D-8FA1-672C6F567892}" type="slidenum">
              <a:rPr lang="en-US" smtClean="0"/>
              <a:pPr>
                <a:defRPr/>
              </a:pPr>
              <a:t>10</a:t>
            </a:fld>
            <a:endParaRPr lang="en-US" dirty="0"/>
          </a:p>
        </p:txBody>
      </p:sp>
    </p:spTree>
    <p:extLst>
      <p:ext uri="{BB962C8B-B14F-4D97-AF65-F5344CB8AC3E}">
        <p14:creationId xmlns:p14="http://schemas.microsoft.com/office/powerpoint/2010/main" val="1645978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RS28570_IMG_9237-2-qut-1180x664.jpg"/>
          <p:cNvPicPr>
            <a:picLocks noGrp="1" noChangeAspect="1"/>
          </p:cNvPicPr>
          <p:nvPr>
            <p:ph sz="half" idx="2"/>
          </p:nvPr>
        </p:nvPicPr>
        <p:blipFill>
          <a:blip r:embed="rId2">
            <a:extLst>
              <a:ext uri="{28A0092B-C50C-407E-A947-70E740481C1C}">
                <a14:useLocalDpi xmlns:a14="http://schemas.microsoft.com/office/drawing/2010/main" val="0"/>
              </a:ext>
            </a:extLst>
          </a:blip>
          <a:srcRect t="5900" b="5900"/>
          <a:stretch>
            <a:fillRect/>
          </a:stretch>
        </p:blipFill>
        <p:spPr>
          <a:xfrm>
            <a:off x="629919" y="1712407"/>
            <a:ext cx="7961203" cy="3951288"/>
          </a:xfrm>
        </p:spPr>
      </p:pic>
      <p:sp>
        <p:nvSpPr>
          <p:cNvPr id="4" name="Title 3"/>
          <p:cNvSpPr>
            <a:spLocks noGrp="1"/>
          </p:cNvSpPr>
          <p:nvPr>
            <p:ph type="title"/>
          </p:nvPr>
        </p:nvSpPr>
        <p:spPr/>
        <p:txBody>
          <a:bodyPr/>
          <a:lstStyle/>
          <a:p>
            <a:r>
              <a:rPr lang="en-US" dirty="0"/>
              <a:t>Mt. </a:t>
            </a:r>
            <a:r>
              <a:rPr lang="en-US" dirty="0" err="1"/>
              <a:t>Umunhum</a:t>
            </a:r>
            <a:r>
              <a:rPr lang="en-US" dirty="0"/>
              <a:t> Ceremonial Circle:</a:t>
            </a:r>
            <a:br>
              <a:rPr lang="en-US" dirty="0"/>
            </a:br>
            <a:r>
              <a:rPr lang="en-US" dirty="0"/>
              <a:t>                  A Place of Ceremony and Prayer</a:t>
            </a:r>
          </a:p>
        </p:txBody>
      </p:sp>
      <p:sp>
        <p:nvSpPr>
          <p:cNvPr id="5" name="Slide Number Placeholder 4"/>
          <p:cNvSpPr>
            <a:spLocks noGrp="1"/>
          </p:cNvSpPr>
          <p:nvPr>
            <p:ph type="sldNum" sz="quarter" idx="10"/>
          </p:nvPr>
        </p:nvSpPr>
        <p:spPr/>
        <p:txBody>
          <a:bodyPr/>
          <a:lstStyle/>
          <a:p>
            <a:pPr>
              <a:defRPr/>
            </a:pPr>
            <a:fld id="{22E0BCCB-0270-444D-8FA1-672C6F567892}" type="slidenum">
              <a:rPr lang="en-US" smtClean="0"/>
              <a:pPr>
                <a:defRPr/>
              </a:pPr>
              <a:t>11</a:t>
            </a:fld>
            <a:endParaRPr lang="en-US" dirty="0"/>
          </a:p>
        </p:txBody>
      </p:sp>
    </p:spTree>
    <p:extLst>
      <p:ext uri="{BB962C8B-B14F-4D97-AF65-F5344CB8AC3E}">
        <p14:creationId xmlns:p14="http://schemas.microsoft.com/office/powerpoint/2010/main" val="3394792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0" cy="1280160"/>
            <a:chOff x="0" y="0"/>
            <a:chExt cx="9144000" cy="1280160"/>
          </a:xfrm>
        </p:grpSpPr>
        <p:sp>
          <p:nvSpPr>
            <p:cNvPr id="7" name="Rectangle 6"/>
            <p:cNvSpPr/>
            <p:nvPr/>
          </p:nvSpPr>
          <p:spPr bwMode="auto">
            <a:xfrm>
              <a:off x="228600" y="298450"/>
              <a:ext cx="533400" cy="9271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pic>
          <p:nvPicPr>
            <p:cNvPr id="8" name="Picture 7" descr="OS_Master Hdr.JPG"/>
            <p:cNvPicPr>
              <a:picLocks noChangeAspect="1"/>
            </p:cNvPicPr>
            <p:nvPr/>
          </p:nvPicPr>
          <p:blipFill>
            <a:blip r:embed="rId3">
              <a:clrChange>
                <a:clrFrom>
                  <a:srgbClr val="FFFFFF"/>
                </a:clrFrom>
                <a:clrTo>
                  <a:srgbClr val="FFFFFF">
                    <a:alpha val="0"/>
                  </a:srgbClr>
                </a:clrTo>
              </a:clrChange>
            </a:blip>
            <a:stretch>
              <a:fillRect/>
            </a:stretch>
          </p:blipFill>
          <p:spPr>
            <a:xfrm>
              <a:off x="0" y="0"/>
              <a:ext cx="9144000" cy="1280160"/>
            </a:xfrm>
            <a:prstGeom prst="rect">
              <a:avLst/>
            </a:prstGeom>
          </p:spPr>
        </p:pic>
      </p:grpSp>
      <p:sp>
        <p:nvSpPr>
          <p:cNvPr id="4" name="Title 3"/>
          <p:cNvSpPr>
            <a:spLocks noGrp="1"/>
          </p:cNvSpPr>
          <p:nvPr>
            <p:ph type="title"/>
          </p:nvPr>
        </p:nvSpPr>
        <p:spPr/>
        <p:txBody>
          <a:bodyPr/>
          <a:lstStyle/>
          <a:p>
            <a:r>
              <a:rPr lang="en-US" dirty="0"/>
              <a:t>Reviving cultural knowledge and traditions</a:t>
            </a:r>
          </a:p>
        </p:txBody>
      </p:sp>
      <p:sp>
        <p:nvSpPr>
          <p:cNvPr id="5" name="Slide Number Placeholder 4"/>
          <p:cNvSpPr>
            <a:spLocks noGrp="1"/>
          </p:cNvSpPr>
          <p:nvPr>
            <p:ph type="sldNum" sz="quarter" idx="10"/>
          </p:nvPr>
        </p:nvSpPr>
        <p:spPr/>
        <p:txBody>
          <a:bodyPr/>
          <a:lstStyle/>
          <a:p>
            <a:pPr>
              <a:defRPr/>
            </a:pPr>
            <a:fld id="{22E0BCCB-0270-444D-8FA1-672C6F567892}" type="slidenum">
              <a:rPr lang="en-US" smtClean="0"/>
              <a:pPr>
                <a:defRPr/>
              </a:pPr>
              <a:t>12</a:t>
            </a:fld>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90125"/>
            <a:ext cx="9144000" cy="5096840"/>
          </a:xfrm>
          <a:prstGeom prst="rect">
            <a:avLst/>
          </a:prstGeom>
        </p:spPr>
      </p:pic>
    </p:spTree>
    <p:extLst>
      <p:ext uri="{BB962C8B-B14F-4D97-AF65-F5344CB8AC3E}">
        <p14:creationId xmlns:p14="http://schemas.microsoft.com/office/powerpoint/2010/main" val="3097567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Group 5"/>
          <p:cNvGrpSpPr/>
          <p:nvPr/>
        </p:nvGrpSpPr>
        <p:grpSpPr>
          <a:xfrm>
            <a:off x="0" y="0"/>
            <a:ext cx="9144000" cy="1280160"/>
            <a:chOff x="0" y="0"/>
            <a:chExt cx="9144000" cy="1280160"/>
          </a:xfrm>
        </p:grpSpPr>
        <p:sp>
          <p:nvSpPr>
            <p:cNvPr id="7" name="Rectangle 6"/>
            <p:cNvSpPr/>
            <p:nvPr/>
          </p:nvSpPr>
          <p:spPr bwMode="auto">
            <a:xfrm>
              <a:off x="228600" y="298450"/>
              <a:ext cx="533400" cy="9271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pic>
          <p:nvPicPr>
            <p:cNvPr id="8" name="Picture 7" descr="OS_Master Hdr.JPG"/>
            <p:cNvPicPr>
              <a:picLocks noChangeAspect="1"/>
            </p:cNvPicPr>
            <p:nvPr/>
          </p:nvPicPr>
          <p:blipFill>
            <a:blip r:embed="rId4">
              <a:clrChange>
                <a:clrFrom>
                  <a:srgbClr val="FFFFFF"/>
                </a:clrFrom>
                <a:clrTo>
                  <a:srgbClr val="FFFFFF">
                    <a:alpha val="0"/>
                  </a:srgbClr>
                </a:clrTo>
              </a:clrChange>
            </a:blip>
            <a:stretch>
              <a:fillRect/>
            </a:stretch>
          </p:blipFill>
          <p:spPr>
            <a:xfrm>
              <a:off x="0" y="0"/>
              <a:ext cx="9144000" cy="1280160"/>
            </a:xfrm>
            <a:prstGeom prst="rect">
              <a:avLst/>
            </a:prstGeom>
          </p:spPr>
        </p:pic>
      </p:grpSp>
      <p:sp>
        <p:nvSpPr>
          <p:cNvPr id="4" name="Title 3"/>
          <p:cNvSpPr>
            <a:spLocks noGrp="1"/>
          </p:cNvSpPr>
          <p:nvPr>
            <p:ph type="title"/>
          </p:nvPr>
        </p:nvSpPr>
        <p:spPr/>
        <p:txBody>
          <a:bodyPr/>
          <a:lstStyle/>
          <a:p>
            <a:r>
              <a:rPr lang="en-US" dirty="0"/>
              <a:t>Amah </a:t>
            </a:r>
            <a:r>
              <a:rPr lang="en-US" dirty="0" err="1"/>
              <a:t>Mutsun</a:t>
            </a:r>
            <a:r>
              <a:rPr lang="en-US" dirty="0"/>
              <a:t> Native Garden at Pie Ranch</a:t>
            </a:r>
          </a:p>
        </p:txBody>
      </p:sp>
      <p:sp>
        <p:nvSpPr>
          <p:cNvPr id="5" name="Slide Number Placeholder 4"/>
          <p:cNvSpPr>
            <a:spLocks noGrp="1"/>
          </p:cNvSpPr>
          <p:nvPr>
            <p:ph type="sldNum" sz="quarter" idx="10"/>
          </p:nvPr>
        </p:nvSpPr>
        <p:spPr/>
        <p:txBody>
          <a:bodyPr/>
          <a:lstStyle/>
          <a:p>
            <a:pPr>
              <a:defRPr/>
            </a:pPr>
            <a:fld id="{22E0BCCB-0270-444D-8FA1-672C6F567892}" type="slidenum">
              <a:rPr lang="en-US" smtClean="0"/>
              <a:pPr>
                <a:defRPr/>
              </a:pPr>
              <a:t>13</a:t>
            </a:fld>
            <a:endParaRPr lang="en-US" dirty="0"/>
          </a:p>
        </p:txBody>
      </p:sp>
    </p:spTree>
    <p:extLst>
      <p:ext uri="{BB962C8B-B14F-4D97-AF65-F5344CB8AC3E}">
        <p14:creationId xmlns:p14="http://schemas.microsoft.com/office/powerpoint/2010/main" val="3117933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noGrp="1"/>
          </p:cNvSpPr>
          <p:nvPr>
            <p:ph type="title"/>
          </p:nvPr>
        </p:nvSpPr>
        <p:spPr/>
        <p:txBody>
          <a:bodyPr/>
          <a:lstStyle/>
          <a:p>
            <a:r>
              <a:rPr lang="en-US" dirty="0">
                <a:latin typeface="Gill Sans MT" charset="-18"/>
              </a:rPr>
              <a:t>Amah Mutsun Park &amp; Open Space Partnerships</a:t>
            </a:r>
          </a:p>
        </p:txBody>
      </p:sp>
      <p:sp>
        <p:nvSpPr>
          <p:cNvPr id="18435" name="Content Placeholder 11"/>
          <p:cNvSpPr>
            <a:spLocks noGrp="1"/>
          </p:cNvSpPr>
          <p:nvPr>
            <p:ph idx="1"/>
          </p:nvPr>
        </p:nvSpPr>
        <p:spPr>
          <a:xfrm>
            <a:off x="619125" y="1350599"/>
            <a:ext cx="8077200" cy="4525963"/>
          </a:xfrm>
        </p:spPr>
        <p:txBody>
          <a:bodyPr/>
          <a:lstStyle/>
          <a:p>
            <a:r>
              <a:rPr lang="en-US" sz="2400" b="1" dirty="0">
                <a:latin typeface="Gill Sans MT" charset="-18"/>
              </a:rPr>
              <a:t>Other Amah Mutsun Regional Partnerships:</a:t>
            </a:r>
          </a:p>
          <a:p>
            <a:pPr marL="0" indent="0">
              <a:buNone/>
            </a:pPr>
            <a:endParaRPr lang="en-US" sz="2400" dirty="0">
              <a:latin typeface="Gill Sans MT" charset="-18"/>
            </a:endParaRPr>
          </a:p>
          <a:p>
            <a:pPr lvl="0">
              <a:buFont typeface="Arial" panose="020B0604020202020204" pitchFamily="34" charset="0"/>
              <a:buChar char="•"/>
            </a:pPr>
            <a:r>
              <a:rPr lang="en-US" b="1" dirty="0">
                <a:solidFill>
                  <a:schemeClr val="tx1"/>
                </a:solidFill>
              </a:rPr>
              <a:t>California State Parks </a:t>
            </a:r>
            <a:r>
              <a:rPr lang="en-US" dirty="0">
                <a:solidFill>
                  <a:schemeClr val="tx1"/>
                </a:solidFill>
              </a:rPr>
              <a:t>at </a:t>
            </a:r>
            <a:r>
              <a:rPr lang="en-US" dirty="0" err="1">
                <a:solidFill>
                  <a:schemeClr val="tx1"/>
                </a:solidFill>
              </a:rPr>
              <a:t>Quiroste</a:t>
            </a:r>
            <a:r>
              <a:rPr lang="en-US" dirty="0">
                <a:solidFill>
                  <a:schemeClr val="tx1"/>
                </a:solidFill>
              </a:rPr>
              <a:t> Valley on the San Mateo Coast </a:t>
            </a:r>
          </a:p>
          <a:p>
            <a:pPr lvl="0">
              <a:buFont typeface="Arial" panose="020B0604020202020204" pitchFamily="34" charset="0"/>
              <a:buChar char="•"/>
            </a:pPr>
            <a:r>
              <a:rPr lang="en-US" b="1" dirty="0">
                <a:solidFill>
                  <a:schemeClr val="tx1"/>
                </a:solidFill>
              </a:rPr>
              <a:t>Department of the Interior </a:t>
            </a:r>
            <a:r>
              <a:rPr lang="en-US" dirty="0">
                <a:solidFill>
                  <a:schemeClr val="tx1"/>
                </a:solidFill>
              </a:rPr>
              <a:t>at </a:t>
            </a:r>
            <a:r>
              <a:rPr lang="en-US" dirty="0" err="1">
                <a:solidFill>
                  <a:schemeClr val="tx1"/>
                </a:solidFill>
              </a:rPr>
              <a:t>Cotoni</a:t>
            </a:r>
            <a:r>
              <a:rPr lang="en-US" dirty="0">
                <a:solidFill>
                  <a:schemeClr val="tx1"/>
                </a:solidFill>
              </a:rPr>
              <a:t>-Coast Dairies National Monument on the Santa Cruz Coast </a:t>
            </a:r>
          </a:p>
          <a:p>
            <a:pPr lvl="0">
              <a:buFont typeface="Arial" panose="020B0604020202020204" pitchFamily="34" charset="0"/>
              <a:buChar char="•"/>
            </a:pPr>
            <a:r>
              <a:rPr lang="en-US" b="1" dirty="0" err="1">
                <a:solidFill>
                  <a:schemeClr val="tx1"/>
                </a:solidFill>
              </a:rPr>
              <a:t>Sempervirens</a:t>
            </a:r>
            <a:r>
              <a:rPr lang="en-US" b="1" dirty="0">
                <a:solidFill>
                  <a:schemeClr val="tx1"/>
                </a:solidFill>
              </a:rPr>
              <a:t> Fund </a:t>
            </a:r>
            <a:r>
              <a:rPr lang="en-US" dirty="0">
                <a:solidFill>
                  <a:schemeClr val="tx1"/>
                </a:solidFill>
              </a:rPr>
              <a:t>at Whalen Meadows in Santa Cruz County </a:t>
            </a:r>
          </a:p>
          <a:p>
            <a:pPr lvl="0">
              <a:buFont typeface="Arial" panose="020B0604020202020204" pitchFamily="34" charset="0"/>
              <a:buChar char="•"/>
            </a:pPr>
            <a:r>
              <a:rPr lang="en-US" b="1" dirty="0">
                <a:solidFill>
                  <a:schemeClr val="tx1"/>
                </a:solidFill>
              </a:rPr>
              <a:t>University of California Berkeley </a:t>
            </a:r>
            <a:r>
              <a:rPr lang="en-US" dirty="0">
                <a:solidFill>
                  <a:schemeClr val="tx1"/>
                </a:solidFill>
              </a:rPr>
              <a:t>to undertake joint archaeological research at a 6,500 year old shell mound in Santa Cruz County </a:t>
            </a:r>
          </a:p>
          <a:p>
            <a:pPr lvl="0">
              <a:buFont typeface="Arial" panose="020B0604020202020204" pitchFamily="34" charset="0"/>
              <a:buChar char="•"/>
            </a:pPr>
            <a:r>
              <a:rPr lang="en-US" b="1" dirty="0">
                <a:solidFill>
                  <a:schemeClr val="tx1"/>
                </a:solidFill>
              </a:rPr>
              <a:t>National Parks Service </a:t>
            </a:r>
            <a:r>
              <a:rPr lang="en-US" dirty="0">
                <a:solidFill>
                  <a:schemeClr val="tx1"/>
                </a:solidFill>
              </a:rPr>
              <a:t>at Pinnacles National Park </a:t>
            </a:r>
          </a:p>
          <a:p>
            <a:pPr lvl="0">
              <a:buFont typeface="Arial" panose="020B0604020202020204" pitchFamily="34" charset="0"/>
              <a:buChar char="•"/>
            </a:pPr>
            <a:r>
              <a:rPr lang="en-US" dirty="0">
                <a:solidFill>
                  <a:schemeClr val="tx1"/>
                </a:solidFill>
              </a:rPr>
              <a:t>Native Garden established and maintained at </a:t>
            </a:r>
            <a:r>
              <a:rPr lang="en-US" b="1" dirty="0">
                <a:solidFill>
                  <a:schemeClr val="tx1"/>
                </a:solidFill>
              </a:rPr>
              <a:t>Pie Ranch </a:t>
            </a:r>
            <a:r>
              <a:rPr lang="en-US" dirty="0">
                <a:solidFill>
                  <a:schemeClr val="tx1"/>
                </a:solidFill>
              </a:rPr>
              <a:t>on the San Mateo Coast </a:t>
            </a:r>
          </a:p>
          <a:p>
            <a:endParaRPr lang="en-US" sz="2400" dirty="0">
              <a:latin typeface="Gill Sans MT" charset="-18"/>
            </a:endParaRPr>
          </a:p>
          <a:p>
            <a:pPr marL="0" indent="0">
              <a:buNone/>
            </a:pPr>
            <a:endParaRPr lang="en-US" sz="2400" dirty="0">
              <a:latin typeface="Gill Sans MT" charset="-18"/>
            </a:endParaRPr>
          </a:p>
        </p:txBody>
      </p:sp>
      <p:sp>
        <p:nvSpPr>
          <p:cNvPr id="18436" name="Slide Number Placeholder 3"/>
          <p:cNvSpPr>
            <a:spLocks noGrp="1"/>
          </p:cNvSpPr>
          <p:nvPr>
            <p:ph type="sldNum" sz="quarter" idx="10"/>
          </p:nvPr>
        </p:nvSpPr>
        <p:spPr bwMode="auto">
          <a:noFill/>
          <a:ln>
            <a:miter lim="800000"/>
            <a:headEnd/>
            <a:tailEnd/>
          </a:ln>
        </p:spPr>
        <p:txBody>
          <a:bodyPr/>
          <a:lstStyle/>
          <a:p>
            <a:fld id="{7C4B875E-35BE-4C1D-8DC2-C44072093705}" type="slidenum">
              <a:rPr lang="en-US" smtClean="0"/>
              <a:pPr/>
              <a:t>14</a:t>
            </a:fld>
            <a:endParaRPr lang="en-US"/>
          </a:p>
        </p:txBody>
      </p:sp>
    </p:spTree>
    <p:extLst>
      <p:ext uri="{BB962C8B-B14F-4D97-AF65-F5344CB8AC3E}">
        <p14:creationId xmlns:p14="http://schemas.microsoft.com/office/powerpoint/2010/main" val="3288470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Civil Code section 815.3</a:t>
            </a:r>
          </a:p>
        </p:txBody>
      </p:sp>
      <p:sp>
        <p:nvSpPr>
          <p:cNvPr id="3" name="Content Placeholder 2"/>
          <p:cNvSpPr>
            <a:spLocks noGrp="1"/>
          </p:cNvSpPr>
          <p:nvPr>
            <p:ph idx="1"/>
          </p:nvPr>
        </p:nvSpPr>
        <p:spPr/>
        <p:txBody>
          <a:bodyPr/>
          <a:lstStyle/>
          <a:p>
            <a:r>
              <a:rPr lang="en-US" dirty="0"/>
              <a:t>Calif. Civil Code section 815.3</a:t>
            </a:r>
          </a:p>
          <a:p>
            <a:endParaRPr lang="en-US" dirty="0"/>
          </a:p>
          <a:p>
            <a:pPr marL="457200" lvl="1" indent="0">
              <a:buNone/>
            </a:pPr>
            <a:r>
              <a:rPr lang="en-US" dirty="0"/>
              <a:t>“Only the following entities or organizations may acquire and hold conservation easements:</a:t>
            </a:r>
          </a:p>
          <a:p>
            <a:pPr marL="457200" lvl="1" indent="0">
              <a:buNone/>
            </a:pPr>
            <a:r>
              <a:rPr lang="en-US" dirty="0"/>
              <a:t>* * *</a:t>
            </a:r>
          </a:p>
          <a:p>
            <a:pPr marL="457200" lvl="1" indent="0">
              <a:buNone/>
            </a:pPr>
            <a:r>
              <a:rPr lang="en-US" dirty="0"/>
              <a:t>(c) A federal recognized California Native American tribe or a </a:t>
            </a:r>
            <a:r>
              <a:rPr lang="en-US" dirty="0" err="1"/>
              <a:t>nonfederally</a:t>
            </a:r>
            <a:r>
              <a:rPr lang="en-US" dirty="0"/>
              <a:t> recognized Native American tribe that is on the contact list maintained by the Native American Heritage Commission to protect a California Native American prehistoric, archaeological, cultural, spiritual, or ceremonial place, if the conservation easement is voluntarily conveyed.”</a:t>
            </a:r>
          </a:p>
          <a:p>
            <a:endParaRPr lang="en-US" dirty="0"/>
          </a:p>
        </p:txBody>
      </p:sp>
      <p:sp>
        <p:nvSpPr>
          <p:cNvPr id="4" name="Slide Number Placeholder 3"/>
          <p:cNvSpPr>
            <a:spLocks noGrp="1"/>
          </p:cNvSpPr>
          <p:nvPr>
            <p:ph type="sldNum" sz="quarter" idx="10"/>
          </p:nvPr>
        </p:nvSpPr>
        <p:spPr/>
        <p:txBody>
          <a:bodyPr/>
          <a:lstStyle/>
          <a:p>
            <a:pPr>
              <a:defRPr/>
            </a:pPr>
            <a:fld id="{0DC0FC89-022B-462D-821A-E5D6E1ECC43A}" type="slidenum">
              <a:rPr lang="en-US" smtClean="0"/>
              <a:pPr>
                <a:defRPr/>
              </a:pPr>
              <a:t>15</a:t>
            </a:fld>
            <a:endParaRPr lang="en-US"/>
          </a:p>
        </p:txBody>
      </p:sp>
    </p:spTree>
    <p:extLst>
      <p:ext uri="{BB962C8B-B14F-4D97-AF65-F5344CB8AC3E}">
        <p14:creationId xmlns:p14="http://schemas.microsoft.com/office/powerpoint/2010/main" val="3897934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0A7996-F3AE-034C-95F4-73E3FECE8730}"/>
              </a:ext>
            </a:extLst>
          </p:cNvPr>
          <p:cNvSpPr>
            <a:spLocks noGrp="1"/>
          </p:cNvSpPr>
          <p:nvPr>
            <p:ph sz="half" idx="2"/>
          </p:nvPr>
        </p:nvSpPr>
        <p:spPr>
          <a:xfrm>
            <a:off x="714963" y="1812206"/>
            <a:ext cx="7876159" cy="4537793"/>
          </a:xfrm>
        </p:spPr>
        <p:txBody>
          <a:bodyPr>
            <a:noAutofit/>
          </a:bodyPr>
          <a:lstStyle/>
          <a:p>
            <a:r>
              <a:rPr lang="en-US" sz="2400" b="1" dirty="0"/>
              <a:t>Parties to This Cultural Conservation Easement</a:t>
            </a:r>
          </a:p>
          <a:p>
            <a:pPr marL="457200" lvl="1" indent="0">
              <a:buNone/>
            </a:pPr>
            <a:endParaRPr lang="en-US" sz="2400" dirty="0"/>
          </a:p>
          <a:p>
            <a:pPr lvl="2"/>
            <a:r>
              <a:rPr lang="en-US" sz="2400" dirty="0"/>
              <a:t>Grantor/landowner MROSD is an independent special district formed by the voters to preserve open space, funded through dedicated property tax revenues (PRC 5500 et seq.).</a:t>
            </a:r>
          </a:p>
          <a:p>
            <a:pPr lvl="2"/>
            <a:r>
              <a:rPr lang="en-US" sz="2400" dirty="0"/>
              <a:t>Grantee AMTB is a </a:t>
            </a:r>
            <a:r>
              <a:rPr lang="en-US" sz="2400" dirty="0" err="1"/>
              <a:t>nonfederally</a:t>
            </a:r>
            <a:r>
              <a:rPr lang="en-US" sz="2400" dirty="0"/>
              <a:t> recognized tribe on the Native American Heritage Commission contact list and as such qualified to hold cultural conservation easements under Civil Code section 815.3(c).</a:t>
            </a:r>
          </a:p>
        </p:txBody>
      </p:sp>
      <p:sp>
        <p:nvSpPr>
          <p:cNvPr id="4" name="Title 3">
            <a:extLst>
              <a:ext uri="{FF2B5EF4-FFF2-40B4-BE49-F238E27FC236}">
                <a16:creationId xmlns:a16="http://schemas.microsoft.com/office/drawing/2014/main" id="{46DE1B04-BB81-2148-8EEC-F250C0C31482}"/>
              </a:ext>
            </a:extLst>
          </p:cNvPr>
          <p:cNvSpPr>
            <a:spLocks noGrp="1"/>
          </p:cNvSpPr>
          <p:nvPr>
            <p:ph type="title"/>
          </p:nvPr>
        </p:nvSpPr>
        <p:spPr/>
        <p:txBody>
          <a:bodyPr/>
          <a:lstStyle/>
          <a:p>
            <a:r>
              <a:rPr lang="en-US" dirty="0"/>
              <a:t>The Legal Transactions – Nuts and Bolts</a:t>
            </a:r>
          </a:p>
        </p:txBody>
      </p:sp>
      <p:sp>
        <p:nvSpPr>
          <p:cNvPr id="5" name="Slide Number Placeholder 4">
            <a:extLst>
              <a:ext uri="{FF2B5EF4-FFF2-40B4-BE49-F238E27FC236}">
                <a16:creationId xmlns:a16="http://schemas.microsoft.com/office/drawing/2014/main" id="{3465DB6D-8387-5C42-81C3-967E1E796ECF}"/>
              </a:ext>
            </a:extLst>
          </p:cNvPr>
          <p:cNvSpPr>
            <a:spLocks noGrp="1"/>
          </p:cNvSpPr>
          <p:nvPr>
            <p:ph type="sldNum" sz="quarter" idx="10"/>
          </p:nvPr>
        </p:nvSpPr>
        <p:spPr/>
        <p:txBody>
          <a:bodyPr/>
          <a:lstStyle/>
          <a:p>
            <a:pPr>
              <a:defRPr/>
            </a:pPr>
            <a:fld id="{22E0BCCB-0270-444D-8FA1-672C6F567892}" type="slidenum">
              <a:rPr lang="en-US" smtClean="0"/>
              <a:pPr>
                <a:defRPr/>
              </a:pPr>
              <a:t>16</a:t>
            </a:fld>
            <a:endParaRPr lang="en-US" dirty="0"/>
          </a:p>
        </p:txBody>
      </p:sp>
    </p:spTree>
    <p:extLst>
      <p:ext uri="{BB962C8B-B14F-4D97-AF65-F5344CB8AC3E}">
        <p14:creationId xmlns:p14="http://schemas.microsoft.com/office/powerpoint/2010/main" val="3931261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noGrp="1"/>
          </p:cNvSpPr>
          <p:nvPr>
            <p:ph type="title"/>
          </p:nvPr>
        </p:nvSpPr>
        <p:spPr/>
        <p:txBody>
          <a:bodyPr/>
          <a:lstStyle/>
          <a:p>
            <a:r>
              <a:rPr lang="en-US" dirty="0">
                <a:latin typeface="Gill Sans MT" charset="-18"/>
              </a:rPr>
              <a:t>Conservation Values of Mt. </a:t>
            </a:r>
            <a:r>
              <a:rPr lang="en-US" dirty="0" err="1">
                <a:latin typeface="Gill Sans MT" charset="-18"/>
              </a:rPr>
              <a:t>Umunhum</a:t>
            </a:r>
            <a:r>
              <a:rPr lang="en-US" dirty="0">
                <a:latin typeface="Gill Sans MT" charset="-18"/>
              </a:rPr>
              <a:t> Cultural Conservation Easement</a:t>
            </a:r>
          </a:p>
        </p:txBody>
      </p:sp>
      <p:sp>
        <p:nvSpPr>
          <p:cNvPr id="18435" name="Content Placeholder 11"/>
          <p:cNvSpPr>
            <a:spLocks noGrp="1"/>
          </p:cNvSpPr>
          <p:nvPr>
            <p:ph idx="1"/>
          </p:nvPr>
        </p:nvSpPr>
        <p:spPr>
          <a:xfrm>
            <a:off x="619125" y="1671569"/>
            <a:ext cx="8077200" cy="4525963"/>
          </a:xfrm>
        </p:spPr>
        <p:txBody>
          <a:bodyPr/>
          <a:lstStyle/>
          <a:p>
            <a:r>
              <a:rPr lang="en-US" b="1" dirty="0">
                <a:latin typeface="Gill Sans MT" charset="-18"/>
              </a:rPr>
              <a:t>CONSERVATION VALUES</a:t>
            </a:r>
            <a:r>
              <a:rPr lang="en-US" dirty="0">
                <a:latin typeface="Gill Sans MT" charset="-18"/>
              </a:rPr>
              <a:t>:</a:t>
            </a:r>
          </a:p>
          <a:p>
            <a:pPr marL="0" indent="0">
              <a:buNone/>
            </a:pPr>
            <a:endParaRPr lang="en-US" dirty="0">
              <a:latin typeface="Gill Sans MT" charset="-18"/>
            </a:endParaRPr>
          </a:p>
          <a:p>
            <a:pPr marL="0" indent="0">
              <a:buNone/>
            </a:pPr>
            <a:r>
              <a:rPr lang="en-US" sz="2400" dirty="0">
                <a:solidFill>
                  <a:schemeClr val="tx1"/>
                </a:solidFill>
                <a:latin typeface="Gill Sans MT" charset="-18"/>
              </a:rPr>
              <a:t>As set out in detail in the easement:</a:t>
            </a:r>
          </a:p>
          <a:p>
            <a:pPr marL="0" indent="0">
              <a:buNone/>
            </a:pPr>
            <a:endParaRPr lang="en-US" sz="2400" dirty="0">
              <a:solidFill>
                <a:schemeClr val="tx1"/>
              </a:solidFill>
              <a:latin typeface="Gill Sans MT" charset="-18"/>
            </a:endParaRPr>
          </a:p>
          <a:p>
            <a:pPr marL="0" indent="0">
              <a:buNone/>
            </a:pPr>
            <a:r>
              <a:rPr lang="en-US" sz="2400" dirty="0">
                <a:solidFill>
                  <a:schemeClr val="tx1"/>
                </a:solidFill>
                <a:latin typeface="Gill Sans MT" charset="-18"/>
              </a:rPr>
              <a:t>1.  Cultural and Historic Values</a:t>
            </a:r>
          </a:p>
          <a:p>
            <a:pPr marL="0" indent="0">
              <a:buNone/>
            </a:pPr>
            <a:endParaRPr lang="en-US" sz="2400" dirty="0">
              <a:solidFill>
                <a:schemeClr val="tx1"/>
              </a:solidFill>
              <a:latin typeface="Gill Sans MT" charset="-18"/>
            </a:endParaRPr>
          </a:p>
          <a:p>
            <a:pPr marL="0" indent="0">
              <a:buNone/>
            </a:pPr>
            <a:r>
              <a:rPr lang="en-US" sz="2400" dirty="0">
                <a:solidFill>
                  <a:schemeClr val="tx1"/>
                </a:solidFill>
                <a:latin typeface="Gill Sans MT" charset="-18"/>
              </a:rPr>
              <a:t>2.  Educational Values</a:t>
            </a:r>
          </a:p>
          <a:p>
            <a:pPr marL="0" indent="0">
              <a:buNone/>
            </a:pPr>
            <a:endParaRPr lang="en-US" sz="2400" dirty="0">
              <a:solidFill>
                <a:schemeClr val="tx1"/>
              </a:solidFill>
              <a:latin typeface="Gill Sans MT" charset="-18"/>
            </a:endParaRPr>
          </a:p>
          <a:p>
            <a:pPr marL="0" indent="0">
              <a:buNone/>
            </a:pPr>
            <a:r>
              <a:rPr lang="en-US" sz="2400" dirty="0">
                <a:solidFill>
                  <a:schemeClr val="tx1"/>
                </a:solidFill>
                <a:latin typeface="Gill Sans MT" charset="-18"/>
              </a:rPr>
              <a:t>3.  Natural Resource Values</a:t>
            </a:r>
          </a:p>
          <a:p>
            <a:pPr marL="0" indent="0">
              <a:buNone/>
            </a:pPr>
            <a:endParaRPr lang="en-US" sz="2400" dirty="0">
              <a:solidFill>
                <a:schemeClr val="tx1"/>
              </a:solidFill>
              <a:latin typeface="Gill Sans MT" charset="-18"/>
            </a:endParaRPr>
          </a:p>
          <a:p>
            <a:pPr marL="0" indent="0">
              <a:buNone/>
            </a:pPr>
            <a:r>
              <a:rPr lang="en-US" sz="2400" dirty="0">
                <a:solidFill>
                  <a:schemeClr val="tx1"/>
                </a:solidFill>
                <a:latin typeface="Gill Sans MT" charset="-18"/>
              </a:rPr>
              <a:t>4.  Scenic and Open Space Values</a:t>
            </a:r>
          </a:p>
          <a:p>
            <a:pPr marL="0" indent="0">
              <a:buNone/>
            </a:pPr>
            <a:endParaRPr lang="en-US" dirty="0">
              <a:latin typeface="Gill Sans MT" charset="-18"/>
            </a:endParaRPr>
          </a:p>
        </p:txBody>
      </p:sp>
      <p:sp>
        <p:nvSpPr>
          <p:cNvPr id="18436" name="Slide Number Placeholder 3"/>
          <p:cNvSpPr>
            <a:spLocks noGrp="1"/>
          </p:cNvSpPr>
          <p:nvPr>
            <p:ph type="sldNum" sz="quarter" idx="10"/>
          </p:nvPr>
        </p:nvSpPr>
        <p:spPr bwMode="auto">
          <a:noFill/>
          <a:ln>
            <a:miter lim="800000"/>
            <a:headEnd/>
            <a:tailEnd/>
          </a:ln>
        </p:spPr>
        <p:txBody>
          <a:bodyPr/>
          <a:lstStyle/>
          <a:p>
            <a:fld id="{7C4B875E-35BE-4C1D-8DC2-C44072093705}" type="slidenum">
              <a:rPr lang="en-US" smtClean="0"/>
              <a:pPr/>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noGrp="1"/>
          </p:cNvSpPr>
          <p:nvPr>
            <p:ph type="title"/>
          </p:nvPr>
        </p:nvSpPr>
        <p:spPr/>
        <p:txBody>
          <a:bodyPr/>
          <a:lstStyle/>
          <a:p>
            <a:r>
              <a:rPr lang="en-US" dirty="0">
                <a:latin typeface="Gill Sans MT" charset="-18"/>
              </a:rPr>
              <a:t>Public Benefits Provided by </a:t>
            </a:r>
            <a:r>
              <a:rPr lang="en-US" dirty="0" err="1">
                <a:latin typeface="Gill Sans MT" charset="-18"/>
              </a:rPr>
              <a:t>Amuh</a:t>
            </a:r>
            <a:r>
              <a:rPr lang="en-US" dirty="0">
                <a:latin typeface="Gill Sans MT" charset="-18"/>
              </a:rPr>
              <a:t> Mutsun</a:t>
            </a:r>
          </a:p>
        </p:txBody>
      </p:sp>
      <p:sp>
        <p:nvSpPr>
          <p:cNvPr id="18435" name="Content Placeholder 11"/>
          <p:cNvSpPr>
            <a:spLocks noGrp="1"/>
          </p:cNvSpPr>
          <p:nvPr>
            <p:ph idx="1"/>
          </p:nvPr>
        </p:nvSpPr>
        <p:spPr>
          <a:xfrm>
            <a:off x="553915" y="1283487"/>
            <a:ext cx="8142410" cy="5011805"/>
          </a:xfrm>
        </p:spPr>
        <p:txBody>
          <a:bodyPr/>
          <a:lstStyle/>
          <a:p>
            <a:r>
              <a:rPr lang="en-US" sz="2400" b="1" dirty="0">
                <a:latin typeface="Gill Sans MT" charset="-18"/>
              </a:rPr>
              <a:t>Public Benefits provided by the </a:t>
            </a:r>
            <a:r>
              <a:rPr lang="en-US" sz="2400" b="1" dirty="0" err="1">
                <a:latin typeface="Gill Sans MT" charset="-18"/>
              </a:rPr>
              <a:t>Amuh</a:t>
            </a:r>
            <a:r>
              <a:rPr lang="en-US" sz="2400" b="1" dirty="0">
                <a:latin typeface="Gill Sans MT" charset="-18"/>
              </a:rPr>
              <a:t> Mutsun with the Conservation Easement:</a:t>
            </a:r>
          </a:p>
          <a:p>
            <a:pPr>
              <a:buFont typeface="Arial" panose="020B0604020202020204" pitchFamily="34" charset="0"/>
              <a:buChar char="•"/>
            </a:pPr>
            <a:r>
              <a:rPr lang="en-US" dirty="0">
                <a:solidFill>
                  <a:schemeClr val="tx1"/>
                </a:solidFill>
              </a:rPr>
              <a:t>Educational services about traditional cultural &amp; ecological knowledge, including traditional land management principles &amp; resource management methods that reflect Amah Mutsun values.</a:t>
            </a:r>
            <a:r>
              <a:rPr lang="en-US" dirty="0">
                <a:solidFill>
                  <a:schemeClr val="tx1"/>
                </a:solidFill>
                <a:latin typeface="Gill Sans MT" charset="-18"/>
              </a:rPr>
              <a:t> </a:t>
            </a:r>
          </a:p>
          <a:p>
            <a:pPr>
              <a:buFont typeface="Arial" panose="020B0604020202020204" pitchFamily="34" charset="0"/>
              <a:buChar char="•"/>
            </a:pPr>
            <a:r>
              <a:rPr lang="en-US" dirty="0">
                <a:solidFill>
                  <a:schemeClr val="tx1"/>
                </a:solidFill>
              </a:rPr>
              <a:t>Strengthening and deepening the historical and cultural knowledge of the ancestral communities that once thrived in the region and whose descendants still exist and maintain important ties to the land.</a:t>
            </a:r>
          </a:p>
          <a:p>
            <a:pPr>
              <a:buFont typeface="Arial" panose="020B0604020202020204" pitchFamily="34" charset="0"/>
              <a:buChar char="•"/>
            </a:pPr>
            <a:r>
              <a:rPr lang="en-US" dirty="0">
                <a:solidFill>
                  <a:schemeClr val="tx1"/>
                </a:solidFill>
              </a:rPr>
              <a:t>Reviving traditional ecological knowledge, providing assistance with natural resource restoration work to remove invasive plants and restore native habitats.</a:t>
            </a:r>
            <a:endParaRPr lang="en-US" dirty="0">
              <a:solidFill>
                <a:schemeClr val="tx1"/>
              </a:solidFill>
              <a:latin typeface="Gill Sans MT" charset="-18"/>
            </a:endParaRPr>
          </a:p>
          <a:p>
            <a:pPr>
              <a:buFont typeface="Arial" panose="020B0604020202020204" pitchFamily="34" charset="0"/>
              <a:buChar char="•"/>
            </a:pPr>
            <a:r>
              <a:rPr lang="en-US" dirty="0">
                <a:solidFill>
                  <a:schemeClr val="tx1"/>
                </a:solidFill>
              </a:rPr>
              <a:t>Public viewing of some Tribal ceremonies to build community connections and appreciation for the diversity of our region.</a:t>
            </a:r>
          </a:p>
          <a:p>
            <a:pPr>
              <a:buFont typeface="Arial" panose="020B0604020202020204" pitchFamily="34" charset="0"/>
              <a:buChar char="•"/>
            </a:pPr>
            <a:r>
              <a:rPr lang="en-US" dirty="0">
                <a:solidFill>
                  <a:schemeClr val="tx1"/>
                </a:solidFill>
              </a:rPr>
              <a:t>Consultations on the significance and treatment of future archaeological finds.</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latin typeface="Gill Sans MT" charset="-18"/>
            </a:endParaRPr>
          </a:p>
          <a:p>
            <a:pPr marL="0" indent="0">
              <a:buNone/>
            </a:pPr>
            <a:r>
              <a:rPr lang="en-US" dirty="0">
                <a:latin typeface="Gill Sans MT" charset="-18"/>
              </a:rPr>
              <a:t>	</a:t>
            </a:r>
          </a:p>
          <a:p>
            <a:pPr marL="0" indent="0">
              <a:buNone/>
            </a:pPr>
            <a:endParaRPr lang="en-US" dirty="0">
              <a:latin typeface="Gill Sans MT" charset="-18"/>
            </a:endParaRPr>
          </a:p>
          <a:p>
            <a:pPr marL="0" indent="0">
              <a:buNone/>
            </a:pPr>
            <a:endParaRPr lang="en-US" dirty="0">
              <a:latin typeface="Gill Sans MT" charset="-18"/>
            </a:endParaRPr>
          </a:p>
        </p:txBody>
      </p:sp>
      <p:sp>
        <p:nvSpPr>
          <p:cNvPr id="18436" name="Slide Number Placeholder 3"/>
          <p:cNvSpPr>
            <a:spLocks noGrp="1"/>
          </p:cNvSpPr>
          <p:nvPr>
            <p:ph type="sldNum" sz="quarter" idx="10"/>
          </p:nvPr>
        </p:nvSpPr>
        <p:spPr bwMode="auto">
          <a:noFill/>
          <a:ln>
            <a:miter lim="800000"/>
            <a:headEnd/>
            <a:tailEnd/>
          </a:ln>
        </p:spPr>
        <p:txBody>
          <a:bodyPr/>
          <a:lstStyle/>
          <a:p>
            <a:fld id="{7C4B875E-35BE-4C1D-8DC2-C44072093705}" type="slidenum">
              <a:rPr lang="en-US" smtClean="0"/>
              <a:pPr/>
              <a:t>18</a:t>
            </a:fld>
            <a:endParaRPr lang="en-US"/>
          </a:p>
        </p:txBody>
      </p:sp>
    </p:spTree>
    <p:extLst>
      <p:ext uri="{BB962C8B-B14F-4D97-AF65-F5344CB8AC3E}">
        <p14:creationId xmlns:p14="http://schemas.microsoft.com/office/powerpoint/2010/main" val="989170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noGrp="1"/>
          </p:cNvSpPr>
          <p:nvPr>
            <p:ph type="title"/>
          </p:nvPr>
        </p:nvSpPr>
        <p:spPr/>
        <p:txBody>
          <a:bodyPr/>
          <a:lstStyle/>
          <a:p>
            <a:r>
              <a:rPr lang="en-US" dirty="0">
                <a:latin typeface="Gill Sans MT" charset="-18"/>
              </a:rPr>
              <a:t>AMTB’s Affirmative Activities Allowed Under CE</a:t>
            </a:r>
          </a:p>
        </p:txBody>
      </p:sp>
      <p:sp>
        <p:nvSpPr>
          <p:cNvPr id="18435" name="Content Placeholder 11"/>
          <p:cNvSpPr>
            <a:spLocks noGrp="1"/>
          </p:cNvSpPr>
          <p:nvPr>
            <p:ph idx="1"/>
          </p:nvPr>
        </p:nvSpPr>
        <p:spPr>
          <a:xfrm>
            <a:off x="424341" y="1340623"/>
            <a:ext cx="8313860" cy="5245707"/>
          </a:xfrm>
        </p:spPr>
        <p:txBody>
          <a:bodyPr/>
          <a:lstStyle/>
          <a:p>
            <a:r>
              <a:rPr lang="en-US" b="1" dirty="0">
                <a:latin typeface="Gill Sans MT" charset="-18"/>
              </a:rPr>
              <a:t>Affirmative Activities by AMTB allowed by CE as consistent w/ Conservation Values (permits required for activities inconsistent with District rules): </a:t>
            </a:r>
          </a:p>
          <a:p>
            <a:pPr>
              <a:buFont typeface="Arial" panose="020B0604020202020204" pitchFamily="34" charset="0"/>
              <a:buChar char="•"/>
            </a:pPr>
            <a:r>
              <a:rPr lang="en-US" dirty="0">
                <a:solidFill>
                  <a:schemeClr val="tx1"/>
                </a:solidFill>
                <a:latin typeface="Gill Sans MT" charset="-18"/>
              </a:rPr>
              <a:t>Restore, conserve &amp; steward natural &amp; cultural resources.</a:t>
            </a:r>
          </a:p>
          <a:p>
            <a:pPr>
              <a:buFont typeface="Arial" panose="020B0604020202020204" pitchFamily="34" charset="0"/>
              <a:buChar char="•"/>
            </a:pPr>
            <a:r>
              <a:rPr lang="en-US" dirty="0">
                <a:solidFill>
                  <a:schemeClr val="tx1"/>
                </a:solidFill>
                <a:latin typeface="Gill Sans MT" charset="-18"/>
              </a:rPr>
              <a:t>Promote cultural stewardship by sharing traditional and sustainable natural resource practices such as gathering &amp; planting native seeds &amp; plants</a:t>
            </a:r>
          </a:p>
          <a:p>
            <a:pPr>
              <a:buFont typeface="Arial" panose="020B0604020202020204" pitchFamily="34" charset="0"/>
              <a:buChar char="•"/>
            </a:pPr>
            <a:r>
              <a:rPr lang="en-US" dirty="0">
                <a:solidFill>
                  <a:schemeClr val="tx1"/>
                </a:solidFill>
                <a:latin typeface="Gill Sans MT" charset="-18"/>
              </a:rPr>
              <a:t>Provide cultural and ecological educational services and knowledge.</a:t>
            </a:r>
          </a:p>
          <a:p>
            <a:pPr>
              <a:buFont typeface="Arial" panose="020B0604020202020204" pitchFamily="34" charset="0"/>
              <a:buChar char="•"/>
            </a:pPr>
            <a:r>
              <a:rPr lang="en-US" dirty="0">
                <a:solidFill>
                  <a:schemeClr val="tx1"/>
                </a:solidFill>
                <a:latin typeface="Gill Sans MT" charset="-18"/>
              </a:rPr>
              <a:t>Plant &amp; maintain a native education garden at former Base building area (Tribal Garden).</a:t>
            </a:r>
          </a:p>
          <a:p>
            <a:pPr>
              <a:buFont typeface="Arial" panose="020B0604020202020204" pitchFamily="34" charset="0"/>
              <a:buChar char="•"/>
            </a:pPr>
            <a:r>
              <a:rPr lang="en-US" dirty="0">
                <a:solidFill>
                  <a:schemeClr val="tx1"/>
                </a:solidFill>
                <a:latin typeface="Gill Sans MT" charset="-18"/>
              </a:rPr>
              <a:t>Host tribal ceremonies at Ceremonial Space</a:t>
            </a:r>
          </a:p>
          <a:p>
            <a:pPr>
              <a:buFont typeface="Arial" panose="020B0604020202020204" pitchFamily="34" charset="0"/>
              <a:buChar char="•"/>
            </a:pPr>
            <a:r>
              <a:rPr lang="en-US" dirty="0">
                <a:solidFill>
                  <a:schemeClr val="tx1"/>
                </a:solidFill>
                <a:latin typeface="Gill Sans MT" charset="-18"/>
              </a:rPr>
              <a:t>Install future cultural improvements subject to District Board review and approval</a:t>
            </a:r>
          </a:p>
          <a:p>
            <a:pPr>
              <a:buFont typeface="Arial" panose="020B0604020202020204" pitchFamily="34" charset="0"/>
              <a:buChar char="•"/>
            </a:pPr>
            <a:r>
              <a:rPr lang="en-US" dirty="0">
                <a:solidFill>
                  <a:schemeClr val="tx1"/>
                </a:solidFill>
                <a:latin typeface="Gill Sans MT" charset="-18"/>
              </a:rPr>
              <a:t>Engage in traditional, cultural &amp; educational activities such as ceremonies, dances, games &amp; knowledge sharing workshops</a:t>
            </a:r>
          </a:p>
          <a:p>
            <a:pPr>
              <a:buFont typeface="Arial" panose="020B0604020202020204" pitchFamily="34" charset="0"/>
              <a:buChar char="•"/>
            </a:pPr>
            <a:r>
              <a:rPr lang="en-US" dirty="0">
                <a:solidFill>
                  <a:schemeClr val="tx1"/>
                </a:solidFill>
                <a:latin typeface="Gill Sans MT" charset="-18"/>
              </a:rPr>
              <a:t>Perform cultural resource research on Mount </a:t>
            </a:r>
            <a:r>
              <a:rPr lang="en-US" dirty="0" err="1">
                <a:solidFill>
                  <a:schemeClr val="tx1"/>
                </a:solidFill>
                <a:latin typeface="Gill Sans MT" charset="-18"/>
              </a:rPr>
              <a:t>Umunhum</a:t>
            </a:r>
            <a:r>
              <a:rPr lang="en-US" dirty="0">
                <a:latin typeface="Gill Sans MT" charset="-18"/>
              </a:rPr>
              <a:t> </a:t>
            </a:r>
          </a:p>
          <a:p>
            <a:pPr marL="457200" indent="-457200">
              <a:buAutoNum type="arabicPeriod"/>
            </a:pPr>
            <a:endParaRPr lang="en-US" dirty="0">
              <a:latin typeface="Gill Sans MT" charset="-18"/>
            </a:endParaRPr>
          </a:p>
          <a:p>
            <a:pPr marL="457200" indent="-457200">
              <a:buAutoNum type="arabicPeriod"/>
            </a:pPr>
            <a:endParaRPr lang="en-US" dirty="0">
              <a:latin typeface="Gill Sans MT" charset="-18"/>
            </a:endParaRPr>
          </a:p>
          <a:p>
            <a:pPr marL="0" indent="0">
              <a:buNone/>
            </a:pPr>
            <a:endParaRPr lang="en-US" dirty="0">
              <a:latin typeface="Gill Sans MT" charset="-18"/>
            </a:endParaRPr>
          </a:p>
        </p:txBody>
      </p:sp>
      <p:sp>
        <p:nvSpPr>
          <p:cNvPr id="18436" name="Slide Number Placeholder 3"/>
          <p:cNvSpPr>
            <a:spLocks noGrp="1"/>
          </p:cNvSpPr>
          <p:nvPr>
            <p:ph type="sldNum" sz="quarter" idx="10"/>
          </p:nvPr>
        </p:nvSpPr>
        <p:spPr bwMode="auto">
          <a:noFill/>
          <a:ln>
            <a:miter lim="800000"/>
            <a:headEnd/>
            <a:tailEnd/>
          </a:ln>
        </p:spPr>
        <p:txBody>
          <a:bodyPr/>
          <a:lstStyle/>
          <a:p>
            <a:fld id="{7C4B875E-35BE-4C1D-8DC2-C44072093705}" type="slidenum">
              <a:rPr lang="en-US" smtClean="0"/>
              <a:pPr/>
              <a:t>19</a:t>
            </a:fld>
            <a:endParaRPr lang="en-US" dirty="0"/>
          </a:p>
        </p:txBody>
      </p:sp>
    </p:spTree>
    <p:extLst>
      <p:ext uri="{BB962C8B-B14F-4D97-AF65-F5344CB8AC3E}">
        <p14:creationId xmlns:p14="http://schemas.microsoft.com/office/powerpoint/2010/main" val="576517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of Today’s Presentation</a:t>
            </a:r>
          </a:p>
        </p:txBody>
      </p:sp>
      <p:sp>
        <p:nvSpPr>
          <p:cNvPr id="3" name="Content Placeholder 2"/>
          <p:cNvSpPr>
            <a:spLocks noGrp="1"/>
          </p:cNvSpPr>
          <p:nvPr>
            <p:ph idx="1"/>
          </p:nvPr>
        </p:nvSpPr>
        <p:spPr/>
        <p:txBody>
          <a:bodyPr/>
          <a:lstStyle/>
          <a:p>
            <a:r>
              <a:rPr lang="en-US" sz="2800" dirty="0">
                <a:solidFill>
                  <a:schemeClr val="tx1"/>
                </a:solidFill>
              </a:rPr>
              <a:t>The People - Introduction to the team</a:t>
            </a:r>
          </a:p>
          <a:p>
            <a:pPr marL="0" indent="0">
              <a:buNone/>
            </a:pPr>
            <a:endParaRPr lang="en-US" sz="2800" dirty="0">
              <a:solidFill>
                <a:schemeClr val="tx1"/>
              </a:solidFill>
            </a:endParaRPr>
          </a:p>
          <a:p>
            <a:r>
              <a:rPr lang="en-US" sz="2800" dirty="0">
                <a:solidFill>
                  <a:schemeClr val="tx1"/>
                </a:solidFill>
              </a:rPr>
              <a:t>The Place - Mount </a:t>
            </a:r>
            <a:r>
              <a:rPr lang="en-US" sz="2800" dirty="0" err="1">
                <a:solidFill>
                  <a:schemeClr val="tx1"/>
                </a:solidFill>
              </a:rPr>
              <a:t>Umunhum</a:t>
            </a:r>
            <a:endParaRPr lang="en-US" sz="2800" dirty="0">
              <a:solidFill>
                <a:schemeClr val="tx1"/>
              </a:solidFill>
            </a:endParaRPr>
          </a:p>
          <a:p>
            <a:pPr marL="0" indent="0">
              <a:buNone/>
            </a:pPr>
            <a:endParaRPr lang="en-US" sz="2800" dirty="0">
              <a:solidFill>
                <a:schemeClr val="tx1"/>
              </a:solidFill>
            </a:endParaRPr>
          </a:p>
          <a:p>
            <a:r>
              <a:rPr lang="en-US" sz="2800" dirty="0">
                <a:solidFill>
                  <a:schemeClr val="tx1"/>
                </a:solidFill>
              </a:rPr>
              <a:t>The Relationship - Intentions and goals</a:t>
            </a:r>
          </a:p>
          <a:p>
            <a:pPr marL="0" indent="0">
              <a:buNone/>
            </a:pPr>
            <a:endParaRPr lang="en-US" sz="2800" dirty="0">
              <a:solidFill>
                <a:schemeClr val="tx1"/>
              </a:solidFill>
            </a:endParaRPr>
          </a:p>
          <a:p>
            <a:r>
              <a:rPr lang="en-US" sz="2800" dirty="0">
                <a:solidFill>
                  <a:schemeClr val="tx1"/>
                </a:solidFill>
              </a:rPr>
              <a:t>Legal Structure – Easement, nuts and bolts</a:t>
            </a:r>
          </a:p>
          <a:p>
            <a:pPr marL="0" indent="0">
              <a:buNone/>
            </a:pPr>
            <a:endParaRPr lang="en-US" sz="2800" dirty="0">
              <a:solidFill>
                <a:schemeClr val="tx1"/>
              </a:solidFill>
            </a:endParaRPr>
          </a:p>
          <a:p>
            <a:r>
              <a:rPr lang="en-US" sz="2800" dirty="0">
                <a:solidFill>
                  <a:schemeClr val="tx1"/>
                </a:solidFill>
              </a:rPr>
              <a:t>Implementation – MOA &amp; day-to-day management </a:t>
            </a:r>
          </a:p>
          <a:p>
            <a:endParaRPr lang="en-US" sz="2800" dirty="0">
              <a:solidFill>
                <a:schemeClr val="tx1"/>
              </a:solidFill>
            </a:endParaRPr>
          </a:p>
          <a:p>
            <a:r>
              <a:rPr lang="en-US" sz="2800" dirty="0">
                <a:solidFill>
                  <a:schemeClr val="tx1"/>
                </a:solidFill>
              </a:rPr>
              <a:t>Questions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0DC0FC89-022B-462D-821A-E5D6E1ECC43A}" type="slidenum">
              <a:rPr lang="en-US" smtClean="0"/>
              <a:pPr>
                <a:defRPr/>
              </a:pPr>
              <a:t>2</a:t>
            </a:fld>
            <a:endParaRPr lang="en-US"/>
          </a:p>
        </p:txBody>
      </p:sp>
    </p:spTree>
    <p:extLst>
      <p:ext uri="{BB962C8B-B14F-4D97-AF65-F5344CB8AC3E}">
        <p14:creationId xmlns:p14="http://schemas.microsoft.com/office/powerpoint/2010/main" val="2619805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Prohibited Uses</a:t>
            </a:r>
          </a:p>
        </p:txBody>
      </p:sp>
      <p:sp>
        <p:nvSpPr>
          <p:cNvPr id="3" name="Content Placeholder 2"/>
          <p:cNvSpPr>
            <a:spLocks noGrp="1"/>
          </p:cNvSpPr>
          <p:nvPr>
            <p:ph idx="1"/>
          </p:nvPr>
        </p:nvSpPr>
        <p:spPr>
          <a:xfrm>
            <a:off x="574503" y="1299433"/>
            <a:ext cx="8369643" cy="5043702"/>
          </a:xfrm>
        </p:spPr>
        <p:txBody>
          <a:bodyPr/>
          <a:lstStyle/>
          <a:p>
            <a:r>
              <a:rPr lang="en-US" b="1" dirty="0"/>
              <a:t>The Cultural Conservation Easement prohibits:</a:t>
            </a:r>
          </a:p>
          <a:p>
            <a:pPr lvl="1">
              <a:buFont typeface="Arial" panose="020B0604020202020204" pitchFamily="34" charset="0"/>
              <a:buChar char="•"/>
            </a:pPr>
            <a:r>
              <a:rPr lang="en-US" sz="2000" dirty="0"/>
              <a:t>Subdivision of the property</a:t>
            </a:r>
          </a:p>
          <a:p>
            <a:pPr lvl="1">
              <a:buFont typeface="Arial" panose="020B0604020202020204" pitchFamily="34" charset="0"/>
              <a:buChar char="•"/>
            </a:pPr>
            <a:r>
              <a:rPr lang="en-US" sz="2000" dirty="0"/>
              <a:t>Development of property for commercial or industrial uses</a:t>
            </a:r>
          </a:p>
          <a:p>
            <a:pPr lvl="1">
              <a:buFont typeface="Arial" panose="020B0604020202020204" pitchFamily="34" charset="0"/>
              <a:buChar char="•"/>
            </a:pPr>
            <a:r>
              <a:rPr lang="en-US" sz="2000" dirty="0"/>
              <a:t>Expanding footprint or use of radar tower for permanent or occupied uses</a:t>
            </a:r>
          </a:p>
          <a:p>
            <a:pPr lvl="1">
              <a:buFont typeface="Arial" panose="020B0604020202020204" pitchFamily="34" charset="0"/>
              <a:buChar char="•"/>
            </a:pPr>
            <a:r>
              <a:rPr lang="en-US" sz="2000" dirty="0"/>
              <a:t>Building or expansion of existing or new buildings is prohibited except employee or residence uses for land management purposes</a:t>
            </a:r>
          </a:p>
          <a:p>
            <a:pPr lvl="1">
              <a:buFont typeface="Arial" panose="020B0604020202020204" pitchFamily="34" charset="0"/>
              <a:buChar char="•"/>
            </a:pPr>
            <a:r>
              <a:rPr lang="en-US" sz="2000" dirty="0"/>
              <a:t>Archeological excavation or removal is prohibited; except as part of investigation approved in consultation with AMLT.</a:t>
            </a:r>
          </a:p>
          <a:p>
            <a:pPr marL="0" indent="0">
              <a:buNone/>
            </a:pPr>
            <a:endParaRPr lang="en-US" dirty="0"/>
          </a:p>
          <a:p>
            <a:r>
              <a:rPr lang="en-US" b="1" dirty="0"/>
              <a:t>Not Prohibited:</a:t>
            </a:r>
            <a:r>
              <a:rPr lang="en-US" sz="2000" dirty="0">
                <a:solidFill>
                  <a:schemeClr val="tx1"/>
                </a:solidFill>
              </a:rPr>
              <a:t>. Continue to operate and maintain existing, as well as construct any new, public access improvements needed to support public access and uses, such as shelters, trails, parking areas, restrooms, and/or employee housing; repair and maintain the Tower; vegetation management; and all activities set out in Reserved Rights, and any others not prohibited as inconsistent with the Conservation Values.</a:t>
            </a:r>
          </a:p>
        </p:txBody>
      </p:sp>
      <p:sp>
        <p:nvSpPr>
          <p:cNvPr id="4" name="Slide Number Placeholder 3"/>
          <p:cNvSpPr>
            <a:spLocks noGrp="1"/>
          </p:cNvSpPr>
          <p:nvPr>
            <p:ph type="sldNum" sz="quarter" idx="10"/>
          </p:nvPr>
        </p:nvSpPr>
        <p:spPr/>
        <p:txBody>
          <a:bodyPr/>
          <a:lstStyle/>
          <a:p>
            <a:pPr>
              <a:defRPr/>
            </a:pPr>
            <a:fld id="{0DC0FC89-022B-462D-821A-E5D6E1ECC43A}" type="slidenum">
              <a:rPr lang="en-US" smtClean="0"/>
              <a:pPr>
                <a:defRPr/>
              </a:pPr>
              <a:t>20</a:t>
            </a:fld>
            <a:endParaRPr lang="en-US" dirty="0"/>
          </a:p>
        </p:txBody>
      </p:sp>
    </p:spTree>
    <p:extLst>
      <p:ext uri="{BB962C8B-B14F-4D97-AF65-F5344CB8AC3E}">
        <p14:creationId xmlns:p14="http://schemas.microsoft.com/office/powerpoint/2010/main" val="1544389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noGrp="1"/>
          </p:cNvSpPr>
          <p:nvPr>
            <p:ph type="title"/>
          </p:nvPr>
        </p:nvSpPr>
        <p:spPr/>
        <p:txBody>
          <a:bodyPr/>
          <a:lstStyle/>
          <a:p>
            <a:r>
              <a:rPr lang="en-US" dirty="0">
                <a:latin typeface="Gill Sans MT" charset="-18"/>
              </a:rPr>
              <a:t>District Reserved Rights</a:t>
            </a:r>
          </a:p>
        </p:txBody>
      </p:sp>
      <p:sp>
        <p:nvSpPr>
          <p:cNvPr id="18435" name="Content Placeholder 11"/>
          <p:cNvSpPr>
            <a:spLocks noGrp="1"/>
          </p:cNvSpPr>
          <p:nvPr>
            <p:ph idx="1"/>
          </p:nvPr>
        </p:nvSpPr>
        <p:spPr>
          <a:xfrm>
            <a:off x="619125" y="1406524"/>
            <a:ext cx="8077200" cy="4525963"/>
          </a:xfrm>
        </p:spPr>
        <p:txBody>
          <a:bodyPr/>
          <a:lstStyle/>
          <a:p>
            <a:r>
              <a:rPr lang="en-US" b="1" dirty="0">
                <a:latin typeface="Gill Sans MT" charset="-18"/>
              </a:rPr>
              <a:t>District reserves rights to manage consistent w/ Board approved Mt Um Restoration &amp; Public Access Project, and any future related uses:</a:t>
            </a:r>
          </a:p>
          <a:p>
            <a:pPr>
              <a:buFont typeface="Arial" panose="020B0604020202020204" pitchFamily="34" charset="0"/>
              <a:buChar char="•"/>
            </a:pPr>
            <a:r>
              <a:rPr lang="en-US" dirty="0">
                <a:solidFill>
                  <a:schemeClr val="tx1"/>
                </a:solidFill>
                <a:latin typeface="Gill Sans MT" charset="-18"/>
              </a:rPr>
              <a:t>Construct, maintain &amp; repair new or existing improvements &amp; facilities to support public access (including employee housing)</a:t>
            </a:r>
          </a:p>
          <a:p>
            <a:pPr>
              <a:buFont typeface="Arial" panose="020B0604020202020204" pitchFamily="34" charset="0"/>
              <a:buChar char="•"/>
            </a:pPr>
            <a:r>
              <a:rPr lang="en-US" dirty="0">
                <a:solidFill>
                  <a:schemeClr val="tx1"/>
                </a:solidFill>
                <a:latin typeface="Gill Sans MT" charset="-18"/>
              </a:rPr>
              <a:t>Conduct vegetation management</a:t>
            </a:r>
          </a:p>
          <a:p>
            <a:pPr>
              <a:buFont typeface="Arial" panose="020B0604020202020204" pitchFamily="34" charset="0"/>
              <a:buChar char="•"/>
            </a:pPr>
            <a:r>
              <a:rPr lang="en-US" dirty="0">
                <a:solidFill>
                  <a:schemeClr val="tx1"/>
                </a:solidFill>
                <a:latin typeface="Gill Sans MT" charset="-18"/>
              </a:rPr>
              <a:t>Repair and maintain Tower consistent w/ District approved Retain and Seal option and w/ County’s Heritage Resource Inventory.</a:t>
            </a:r>
          </a:p>
          <a:p>
            <a:pPr>
              <a:buFont typeface="Arial" panose="020B0604020202020204" pitchFamily="34" charset="0"/>
              <a:buChar char="•"/>
            </a:pPr>
            <a:r>
              <a:rPr lang="en-US" dirty="0">
                <a:solidFill>
                  <a:schemeClr val="tx1"/>
                </a:solidFill>
                <a:latin typeface="Gill Sans MT" charset="-18"/>
              </a:rPr>
              <a:t>To provide for public recreational uses</a:t>
            </a:r>
          </a:p>
          <a:p>
            <a:pPr>
              <a:buFont typeface="Arial" panose="020B0604020202020204" pitchFamily="34" charset="0"/>
              <a:buChar char="•"/>
            </a:pPr>
            <a:r>
              <a:rPr lang="en-US" dirty="0">
                <a:solidFill>
                  <a:schemeClr val="tx1"/>
                </a:solidFill>
                <a:latin typeface="Gill Sans MT" charset="-18"/>
              </a:rPr>
              <a:t>To enforce any law, regulation or code including District’s Regulations</a:t>
            </a:r>
          </a:p>
          <a:p>
            <a:pPr>
              <a:buFont typeface="Arial" panose="020B0604020202020204" pitchFamily="34" charset="0"/>
              <a:buChar char="•"/>
            </a:pPr>
            <a:r>
              <a:rPr lang="en-US" dirty="0">
                <a:solidFill>
                  <a:schemeClr val="tx1"/>
                </a:solidFill>
                <a:latin typeface="Gill Sans MT" charset="-18"/>
              </a:rPr>
              <a:t>Continue restoration on the Mt </a:t>
            </a:r>
            <a:r>
              <a:rPr lang="en-US" dirty="0" err="1">
                <a:solidFill>
                  <a:schemeClr val="tx1"/>
                </a:solidFill>
                <a:latin typeface="Gill Sans MT" charset="-18"/>
              </a:rPr>
              <a:t>Umunhum</a:t>
            </a:r>
            <a:r>
              <a:rPr lang="en-US" dirty="0">
                <a:solidFill>
                  <a:schemeClr val="tx1"/>
                </a:solidFill>
                <a:latin typeface="Gill Sans MT" charset="-18"/>
              </a:rPr>
              <a:t> property</a:t>
            </a:r>
          </a:p>
          <a:p>
            <a:pPr>
              <a:buFont typeface="Arial" panose="020B0604020202020204" pitchFamily="34" charset="0"/>
              <a:buChar char="•"/>
            </a:pPr>
            <a:r>
              <a:rPr lang="en-US" dirty="0">
                <a:solidFill>
                  <a:schemeClr val="tx1"/>
                </a:solidFill>
                <a:latin typeface="Gill Sans MT" charset="-18"/>
              </a:rPr>
              <a:t>Assess, document, preserve and restore natural and cultural resources.  Any work involving archaeological or Native American resources shall be done in consultation with AMTB</a:t>
            </a:r>
          </a:p>
          <a:p>
            <a:pPr marL="0" indent="0">
              <a:buNone/>
            </a:pPr>
            <a:endParaRPr lang="en-US" dirty="0">
              <a:latin typeface="Gill Sans MT" charset="-18"/>
            </a:endParaRPr>
          </a:p>
        </p:txBody>
      </p:sp>
      <p:sp>
        <p:nvSpPr>
          <p:cNvPr id="18436" name="Slide Number Placeholder 3"/>
          <p:cNvSpPr>
            <a:spLocks noGrp="1"/>
          </p:cNvSpPr>
          <p:nvPr>
            <p:ph type="sldNum" sz="quarter" idx="10"/>
          </p:nvPr>
        </p:nvSpPr>
        <p:spPr bwMode="auto">
          <a:noFill/>
          <a:ln>
            <a:miter lim="800000"/>
            <a:headEnd/>
            <a:tailEnd/>
          </a:ln>
        </p:spPr>
        <p:txBody>
          <a:bodyPr/>
          <a:lstStyle/>
          <a:p>
            <a:fld id="{7C4B875E-35BE-4C1D-8DC2-C44072093705}" type="slidenum">
              <a:rPr lang="en-US" smtClean="0"/>
              <a:pPr/>
              <a:t>21</a:t>
            </a:fld>
            <a:endParaRPr lang="en-US"/>
          </a:p>
        </p:txBody>
      </p:sp>
    </p:spTree>
    <p:extLst>
      <p:ext uri="{BB962C8B-B14F-4D97-AF65-F5344CB8AC3E}">
        <p14:creationId xmlns:p14="http://schemas.microsoft.com/office/powerpoint/2010/main" val="2370082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noGrp="1"/>
          </p:cNvSpPr>
          <p:nvPr>
            <p:ph type="title"/>
          </p:nvPr>
        </p:nvSpPr>
        <p:spPr/>
        <p:txBody>
          <a:bodyPr/>
          <a:lstStyle/>
          <a:p>
            <a:r>
              <a:rPr lang="en-US" dirty="0">
                <a:latin typeface="Gill Sans MT" charset="-18"/>
              </a:rPr>
              <a:t>MROSD mechanics and CEQA compliance</a:t>
            </a:r>
          </a:p>
        </p:txBody>
      </p:sp>
      <p:sp>
        <p:nvSpPr>
          <p:cNvPr id="18435" name="Content Placeholder 11"/>
          <p:cNvSpPr>
            <a:spLocks noGrp="1"/>
          </p:cNvSpPr>
          <p:nvPr>
            <p:ph idx="1"/>
          </p:nvPr>
        </p:nvSpPr>
        <p:spPr>
          <a:xfrm>
            <a:off x="449008" y="1389062"/>
            <a:ext cx="7905017" cy="5245100"/>
          </a:xfrm>
        </p:spPr>
        <p:txBody>
          <a:bodyPr/>
          <a:lstStyle/>
          <a:p>
            <a:pPr lvl="0">
              <a:buFont typeface="+mj-lt"/>
              <a:buAutoNum type="arabicPeriod"/>
            </a:pPr>
            <a:r>
              <a:rPr lang="en-US" sz="2000" dirty="0">
                <a:solidFill>
                  <a:schemeClr val="tx1"/>
                </a:solidFill>
              </a:rPr>
              <a:t>Relied on previous EIR: “Mount Umunhum Environmental Restoration and Public Access Project Final Environmental Impact Report” and found no  substantial increase in the severity of previously identified impacts.</a:t>
            </a:r>
          </a:p>
          <a:p>
            <a:pPr lvl="0">
              <a:buFont typeface="+mj-lt"/>
              <a:buAutoNum type="arabicPeriod"/>
            </a:pPr>
            <a:r>
              <a:rPr lang="en-US" sz="2000" dirty="0">
                <a:solidFill>
                  <a:schemeClr val="tx1"/>
                </a:solidFill>
              </a:rPr>
              <a:t>Determined that the Quitclaim of a Cultural Conservation Easement, and amendment to the District’s Use and Management Plan were categorically exempt under CEQA.</a:t>
            </a:r>
          </a:p>
          <a:p>
            <a:pPr lvl="0">
              <a:buFont typeface="+mj-lt"/>
              <a:buAutoNum type="arabicPeriod"/>
            </a:pPr>
            <a:r>
              <a:rPr lang="en-US" sz="2000" dirty="0">
                <a:solidFill>
                  <a:schemeClr val="tx1"/>
                </a:solidFill>
              </a:rPr>
              <a:t>Adopted a Resolution authorizing the Quitclaim of a Cultural Conservation Easement to the Amah </a:t>
            </a:r>
            <a:r>
              <a:rPr lang="en-US" sz="2000" dirty="0" err="1">
                <a:solidFill>
                  <a:schemeClr val="tx1"/>
                </a:solidFill>
              </a:rPr>
              <a:t>Mutsun</a:t>
            </a:r>
            <a:r>
              <a:rPr lang="en-US" sz="2000" dirty="0">
                <a:solidFill>
                  <a:schemeClr val="tx1"/>
                </a:solidFill>
              </a:rPr>
              <a:t> Tribal Band.</a:t>
            </a:r>
          </a:p>
          <a:p>
            <a:pPr lvl="0">
              <a:buFont typeface="+mj-lt"/>
              <a:buAutoNum type="arabicPeriod"/>
            </a:pPr>
            <a:r>
              <a:rPr lang="en-US" sz="2000" dirty="0">
                <a:solidFill>
                  <a:schemeClr val="tx1"/>
                </a:solidFill>
              </a:rPr>
              <a:t>Adopted a Resolution authorizing the General Manager to enter into a Memorandum of Agreement with the Amah </a:t>
            </a:r>
            <a:r>
              <a:rPr lang="en-US" sz="2000" dirty="0" err="1">
                <a:solidFill>
                  <a:schemeClr val="tx1"/>
                </a:solidFill>
              </a:rPr>
              <a:t>Mutsun</a:t>
            </a:r>
            <a:r>
              <a:rPr lang="en-US" sz="2000" dirty="0">
                <a:solidFill>
                  <a:schemeClr val="tx1"/>
                </a:solidFill>
              </a:rPr>
              <a:t> Tribal Band for implementation of authorized activities included in the Cultural Conservation Easement.</a:t>
            </a:r>
          </a:p>
          <a:p>
            <a:pPr marL="0" indent="0">
              <a:buNone/>
            </a:pPr>
            <a:endParaRPr lang="en-US" sz="2000" dirty="0">
              <a:solidFill>
                <a:schemeClr val="tx1"/>
              </a:solidFill>
              <a:latin typeface="Gill Sans MT" charset="-18"/>
            </a:endParaRPr>
          </a:p>
          <a:p>
            <a:pPr marL="0" indent="0">
              <a:buNone/>
            </a:pPr>
            <a:r>
              <a:rPr lang="en-US" sz="2000" dirty="0">
                <a:solidFill>
                  <a:schemeClr val="tx1"/>
                </a:solidFill>
                <a:latin typeface="Gill Sans MT" charset="-18"/>
              </a:rPr>
              <a:t>(Copies of easement, MOA, and resolutions available on request.)</a:t>
            </a:r>
          </a:p>
        </p:txBody>
      </p:sp>
      <p:sp>
        <p:nvSpPr>
          <p:cNvPr id="18436" name="Slide Number Placeholder 3"/>
          <p:cNvSpPr>
            <a:spLocks noGrp="1"/>
          </p:cNvSpPr>
          <p:nvPr>
            <p:ph type="sldNum" sz="quarter" idx="10"/>
          </p:nvPr>
        </p:nvSpPr>
        <p:spPr bwMode="auto">
          <a:noFill/>
          <a:ln>
            <a:miter lim="800000"/>
            <a:headEnd/>
            <a:tailEnd/>
          </a:ln>
        </p:spPr>
        <p:txBody>
          <a:bodyPr/>
          <a:lstStyle/>
          <a:p>
            <a:fld id="{7C4B875E-35BE-4C1D-8DC2-C44072093705}" type="slidenum">
              <a:rPr lang="en-US" smtClean="0"/>
              <a:pPr/>
              <a:t>22</a:t>
            </a:fld>
            <a:endParaRPr lang="en-US"/>
          </a:p>
        </p:txBody>
      </p:sp>
    </p:spTree>
    <p:extLst>
      <p:ext uri="{BB962C8B-B14F-4D97-AF65-F5344CB8AC3E}">
        <p14:creationId xmlns:p14="http://schemas.microsoft.com/office/powerpoint/2010/main" val="2546724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 of the Amah </a:t>
            </a:r>
            <a:r>
              <a:rPr lang="en-US" dirty="0" err="1"/>
              <a:t>Mutsun</a:t>
            </a:r>
            <a:r>
              <a:rPr lang="en-US" dirty="0"/>
              <a:t> Land Trust</a:t>
            </a:r>
          </a:p>
        </p:txBody>
      </p:sp>
      <p:sp>
        <p:nvSpPr>
          <p:cNvPr id="3" name="Content Placeholder 2"/>
          <p:cNvSpPr>
            <a:spLocks noGrp="1"/>
          </p:cNvSpPr>
          <p:nvPr>
            <p:ph idx="1"/>
          </p:nvPr>
        </p:nvSpPr>
        <p:spPr/>
        <p:txBody>
          <a:bodyPr/>
          <a:lstStyle/>
          <a:p>
            <a:r>
              <a:rPr lang="en-US" dirty="0"/>
              <a:t>The Amah </a:t>
            </a:r>
            <a:r>
              <a:rPr lang="en-US" dirty="0" err="1"/>
              <a:t>Mutsun</a:t>
            </a:r>
            <a:r>
              <a:rPr lang="en-US" dirty="0"/>
              <a:t> Land Trust serves as a vehicle for tribal stewardship, and helps to expand the tribe’s capacity as a land owner and manager</a:t>
            </a:r>
          </a:p>
          <a:p>
            <a:pPr marL="0" indent="0">
              <a:buNone/>
            </a:pPr>
            <a:endParaRPr lang="en-US" dirty="0"/>
          </a:p>
          <a:p>
            <a:r>
              <a:rPr lang="en-US" dirty="0"/>
              <a:t>Benefits of the trust structure include: independent, professional Board of Directors, focused mission and organizational structure, reliable legal structure to contain MOUs and MOAs and complex partnerships.</a:t>
            </a:r>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0DC0FC89-022B-462D-821A-E5D6E1ECC43A}" type="slidenum">
              <a:rPr lang="en-US" smtClean="0"/>
              <a:pPr>
                <a:defRPr/>
              </a:pPr>
              <a:t>23</a:t>
            </a:fld>
            <a:endParaRPr lang="en-US"/>
          </a:p>
        </p:txBody>
      </p:sp>
    </p:spTree>
    <p:extLst>
      <p:ext uri="{BB962C8B-B14F-4D97-AF65-F5344CB8AC3E}">
        <p14:creationId xmlns:p14="http://schemas.microsoft.com/office/powerpoint/2010/main" val="166297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noGrp="1"/>
          </p:cNvSpPr>
          <p:nvPr>
            <p:ph type="title"/>
          </p:nvPr>
        </p:nvSpPr>
        <p:spPr/>
        <p:txBody>
          <a:bodyPr/>
          <a:lstStyle/>
          <a:p>
            <a:r>
              <a:rPr lang="en-US" dirty="0">
                <a:latin typeface="Gill Sans MT" charset="-18"/>
              </a:rPr>
              <a:t>Memorandum of Agreement (MOA)</a:t>
            </a:r>
          </a:p>
        </p:txBody>
      </p:sp>
      <p:sp>
        <p:nvSpPr>
          <p:cNvPr id="18435" name="Content Placeholder 11"/>
          <p:cNvSpPr>
            <a:spLocks noGrp="1"/>
          </p:cNvSpPr>
          <p:nvPr>
            <p:ph idx="1"/>
          </p:nvPr>
        </p:nvSpPr>
        <p:spPr>
          <a:xfrm>
            <a:off x="514350" y="1319506"/>
            <a:ext cx="8077200" cy="5064818"/>
          </a:xfrm>
        </p:spPr>
        <p:txBody>
          <a:bodyPr/>
          <a:lstStyle/>
          <a:p>
            <a:r>
              <a:rPr lang="en-US" b="1" dirty="0"/>
              <a:t>Collaborative and adaptive process </a:t>
            </a:r>
            <a:r>
              <a:rPr lang="en-US" dirty="0"/>
              <a:t>for implementing AMTB Affirmative Activities and Permit process as necessary for consistency w/ District Regulations:</a:t>
            </a:r>
          </a:p>
          <a:p>
            <a:pPr lvl="1">
              <a:buFont typeface="Arial" panose="020B0604020202020204" pitchFamily="34" charset="0"/>
              <a:buChar char="•"/>
            </a:pPr>
            <a:r>
              <a:rPr lang="en-US" sz="2000" dirty="0">
                <a:latin typeface="Gill Sans MT" charset="-18"/>
              </a:rPr>
              <a:t>After hours activities</a:t>
            </a:r>
          </a:p>
          <a:p>
            <a:pPr lvl="1">
              <a:buFont typeface="Arial" panose="020B0604020202020204" pitchFamily="34" charset="0"/>
              <a:buChar char="•"/>
            </a:pPr>
            <a:r>
              <a:rPr lang="en-US" sz="2000" dirty="0">
                <a:latin typeface="Gill Sans MT" charset="-18"/>
              </a:rPr>
              <a:t>Seed harvesting and planting</a:t>
            </a:r>
          </a:p>
          <a:p>
            <a:pPr lvl="1">
              <a:buFont typeface="Arial" panose="020B0604020202020204" pitchFamily="34" charset="0"/>
              <a:buChar char="•"/>
            </a:pPr>
            <a:r>
              <a:rPr lang="en-US" sz="2000" dirty="0">
                <a:latin typeface="Gill Sans MT" charset="-18"/>
              </a:rPr>
              <a:t>Use of fire for any purposes</a:t>
            </a:r>
          </a:p>
          <a:p>
            <a:r>
              <a:rPr lang="en-US" b="1" dirty="0"/>
              <a:t>Natural Resource Collaboration and Consultation:</a:t>
            </a:r>
          </a:p>
          <a:p>
            <a:pPr lvl="1">
              <a:buFont typeface="Arial" panose="020B0604020202020204" pitchFamily="34" charset="0"/>
              <a:buChar char="•"/>
            </a:pPr>
            <a:r>
              <a:rPr lang="en-US" sz="2000" dirty="0"/>
              <a:t>To avoid generating invasive species and pathogens</a:t>
            </a:r>
          </a:p>
          <a:p>
            <a:pPr lvl="1">
              <a:buFont typeface="Arial" panose="020B0604020202020204" pitchFamily="34" charset="0"/>
              <a:buChar char="•"/>
            </a:pPr>
            <a:r>
              <a:rPr lang="en-US" sz="2000" dirty="0"/>
              <a:t>To support culturally significant ethnobotanical restoration </a:t>
            </a:r>
          </a:p>
          <a:p>
            <a:pPr lvl="0"/>
            <a:r>
              <a:rPr lang="en-US" b="1" dirty="0"/>
              <a:t>Use of Tribal Garden Area:  </a:t>
            </a:r>
            <a:r>
              <a:rPr lang="en-US" sz="2000" dirty="0">
                <a:solidFill>
                  <a:schemeClr val="tx1"/>
                </a:solidFill>
              </a:rPr>
              <a:t>No permits will be required for planting garden, providing consultation with Natural Resource Department has occurred.</a:t>
            </a:r>
          </a:p>
          <a:p>
            <a:r>
              <a:rPr lang="en-US" b="1" dirty="0"/>
              <a:t>Use of Ceremonial Space:  </a:t>
            </a:r>
            <a:r>
              <a:rPr lang="en-US" sz="2000" dirty="0">
                <a:solidFill>
                  <a:schemeClr val="tx1"/>
                </a:solidFill>
              </a:rPr>
              <a:t>Annual permit will be developed to schedule uses, manage road, parking, minimize conflicts w/ public and District uses.  Up to 6 tribal events may be scheduled annually</a:t>
            </a:r>
            <a:r>
              <a:rPr lang="en-US" dirty="0">
                <a:solidFill>
                  <a:schemeClr val="tx1"/>
                </a:solidFill>
              </a:rPr>
              <a:t>.</a:t>
            </a:r>
            <a:r>
              <a:rPr lang="en-US" b="1" dirty="0">
                <a:solidFill>
                  <a:schemeClr val="tx1"/>
                </a:solidFill>
              </a:rPr>
              <a:t> </a:t>
            </a:r>
          </a:p>
          <a:p>
            <a:pPr marL="0" lvl="0" indent="0">
              <a:buNone/>
            </a:pPr>
            <a:endParaRPr lang="en-US" dirty="0"/>
          </a:p>
          <a:p>
            <a:pPr>
              <a:buFont typeface="Arial" panose="020B0604020202020204" pitchFamily="34" charset="0"/>
              <a:buChar char="•"/>
            </a:pPr>
            <a:endParaRPr lang="en-US" dirty="0"/>
          </a:p>
          <a:p>
            <a:pPr marL="0" indent="0">
              <a:buNone/>
            </a:pPr>
            <a:endParaRPr lang="en-US" dirty="0"/>
          </a:p>
          <a:p>
            <a:endParaRPr lang="en-US" dirty="0"/>
          </a:p>
          <a:p>
            <a:pPr marL="0" lvl="0" indent="0">
              <a:buNone/>
            </a:pPr>
            <a:endParaRPr lang="en-US" dirty="0"/>
          </a:p>
          <a:p>
            <a:endParaRPr lang="en-US" dirty="0">
              <a:latin typeface="Gill Sans MT" charset="-18"/>
            </a:endParaRPr>
          </a:p>
          <a:p>
            <a:pPr marL="0" indent="0">
              <a:buNone/>
            </a:pPr>
            <a:endParaRPr lang="en-US" dirty="0">
              <a:latin typeface="Gill Sans MT" charset="-18"/>
            </a:endParaRPr>
          </a:p>
        </p:txBody>
      </p:sp>
      <p:sp>
        <p:nvSpPr>
          <p:cNvPr id="18436" name="Slide Number Placeholder 3"/>
          <p:cNvSpPr>
            <a:spLocks noGrp="1"/>
          </p:cNvSpPr>
          <p:nvPr>
            <p:ph type="sldNum" sz="quarter" idx="10"/>
          </p:nvPr>
        </p:nvSpPr>
        <p:spPr bwMode="auto">
          <a:noFill/>
          <a:ln>
            <a:miter lim="800000"/>
            <a:headEnd/>
            <a:tailEnd/>
          </a:ln>
        </p:spPr>
        <p:txBody>
          <a:bodyPr/>
          <a:lstStyle/>
          <a:p>
            <a:fld id="{7C4B875E-35BE-4C1D-8DC2-C44072093705}" type="slidenum">
              <a:rPr lang="en-US" smtClean="0"/>
              <a:pPr/>
              <a:t>24</a:t>
            </a:fld>
            <a:endParaRPr lang="en-US"/>
          </a:p>
        </p:txBody>
      </p:sp>
    </p:spTree>
    <p:extLst>
      <p:ext uri="{BB962C8B-B14F-4D97-AF65-F5344CB8AC3E}">
        <p14:creationId xmlns:p14="http://schemas.microsoft.com/office/powerpoint/2010/main" val="3659000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noGrp="1"/>
          </p:cNvSpPr>
          <p:nvPr>
            <p:ph type="title"/>
          </p:nvPr>
        </p:nvSpPr>
        <p:spPr/>
        <p:txBody>
          <a:bodyPr/>
          <a:lstStyle/>
          <a:p>
            <a:r>
              <a:rPr lang="en-US" dirty="0">
                <a:latin typeface="Gill Sans MT" charset="-18"/>
              </a:rPr>
              <a:t>Memorandum of Agreement (continued)</a:t>
            </a:r>
          </a:p>
        </p:txBody>
      </p:sp>
      <p:sp>
        <p:nvSpPr>
          <p:cNvPr id="18435" name="Content Placeholder 11"/>
          <p:cNvSpPr>
            <a:spLocks noGrp="1"/>
          </p:cNvSpPr>
          <p:nvPr>
            <p:ph idx="1"/>
          </p:nvPr>
        </p:nvSpPr>
        <p:spPr>
          <a:xfrm>
            <a:off x="429654" y="1315908"/>
            <a:ext cx="8351880" cy="4813043"/>
          </a:xfrm>
        </p:spPr>
        <p:txBody>
          <a:bodyPr/>
          <a:lstStyle/>
          <a:p>
            <a:r>
              <a:rPr lang="en-US" b="1" dirty="0">
                <a:latin typeface="Gill Sans MT" charset="-18"/>
              </a:rPr>
              <a:t>Annual Meetings: </a:t>
            </a:r>
            <a:r>
              <a:rPr lang="en-US" dirty="0">
                <a:latin typeface="Gill Sans MT" charset="-18"/>
              </a:rPr>
              <a:t>District &amp; AMTB will review the MOA as part of Cultural Conservation Easement monitoring to ensure:</a:t>
            </a:r>
          </a:p>
          <a:p>
            <a:pPr lvl="1">
              <a:buFont typeface="Arial" panose="020B0604020202020204" pitchFamily="34" charset="0"/>
              <a:buChar char="•"/>
            </a:pPr>
            <a:r>
              <a:rPr lang="en-US" sz="2000" dirty="0">
                <a:latin typeface="Gill Sans MT" charset="-18"/>
              </a:rPr>
              <a:t>AMTB &amp; District activities are consistent with the Conservation Values of the Cultural Conservation Easement</a:t>
            </a:r>
          </a:p>
          <a:p>
            <a:pPr lvl="1">
              <a:buFont typeface="Arial" panose="020B0604020202020204" pitchFamily="34" charset="0"/>
              <a:buChar char="•"/>
            </a:pPr>
            <a:r>
              <a:rPr lang="en-US" sz="2000" dirty="0">
                <a:latin typeface="Gill Sans MT" charset="-18"/>
              </a:rPr>
              <a:t>AMLT provides ongoing cultural education services for public benefit</a:t>
            </a:r>
          </a:p>
          <a:p>
            <a:pPr lvl="1">
              <a:buFont typeface="Arial" panose="020B0604020202020204" pitchFamily="34" charset="0"/>
              <a:buChar char="•"/>
            </a:pPr>
            <a:r>
              <a:rPr lang="en-US" sz="2000" dirty="0">
                <a:latin typeface="Gill Sans MT" charset="-18"/>
              </a:rPr>
              <a:t>Consult on adding or eliminating activities consistent with Conservation Values </a:t>
            </a:r>
          </a:p>
          <a:p>
            <a:pPr lvl="1">
              <a:buFont typeface="Arial" panose="020B0604020202020204" pitchFamily="34" charset="0"/>
              <a:buChar char="•"/>
            </a:pPr>
            <a:r>
              <a:rPr lang="en-US" sz="2000" dirty="0">
                <a:latin typeface="Gill Sans MT" charset="-18"/>
              </a:rPr>
              <a:t>Coordinate, refine terms and process for annual permits</a:t>
            </a:r>
          </a:p>
          <a:p>
            <a:pPr>
              <a:buFont typeface="Arial" panose="020B0604020202020204" pitchFamily="34" charset="0"/>
              <a:buChar char="•"/>
            </a:pPr>
            <a:endParaRPr lang="en-US" dirty="0">
              <a:latin typeface="Gill Sans MT" charset="-18"/>
            </a:endParaRPr>
          </a:p>
          <a:p>
            <a:r>
              <a:rPr lang="en-US" b="1" dirty="0">
                <a:latin typeface="Gill Sans MT" charset="-18"/>
              </a:rPr>
              <a:t>Potential Tribal and Collaborative Use Area:  </a:t>
            </a:r>
            <a:r>
              <a:rPr lang="en-US" dirty="0">
                <a:latin typeface="Gill Sans MT" charset="-18"/>
              </a:rPr>
              <a:t>Below the Tribal Garden Area, an area is set aside for:</a:t>
            </a:r>
          </a:p>
          <a:p>
            <a:pPr lvl="1">
              <a:buFont typeface="Arial" panose="020B0604020202020204" pitchFamily="34" charset="0"/>
              <a:buChar char="•"/>
            </a:pPr>
            <a:r>
              <a:rPr lang="en-US" sz="2000" dirty="0">
                <a:latin typeface="Gill Sans MT" charset="-18"/>
              </a:rPr>
              <a:t>Potential collaborative restoration &amp; revegetation projects with District.</a:t>
            </a:r>
          </a:p>
          <a:p>
            <a:pPr lvl="1">
              <a:buFont typeface="Arial" panose="020B0604020202020204" pitchFamily="34" charset="0"/>
              <a:buChar char="•"/>
            </a:pPr>
            <a:r>
              <a:rPr lang="en-US" sz="2000" dirty="0">
                <a:latin typeface="Gill Sans MT" charset="-18"/>
              </a:rPr>
              <a:t>Future tribal use and related possible future improvements, to be proposed by Tribe, and subject to District Board approval</a:t>
            </a:r>
          </a:p>
          <a:p>
            <a:pPr marL="0" indent="0">
              <a:buNone/>
            </a:pPr>
            <a:endParaRPr lang="en-US" dirty="0">
              <a:latin typeface="Gill Sans MT" charset="-18"/>
            </a:endParaRPr>
          </a:p>
          <a:p>
            <a:pPr marL="0" indent="0">
              <a:buNone/>
            </a:pPr>
            <a:endParaRPr lang="en-US" dirty="0">
              <a:latin typeface="Gill Sans MT" charset="-18"/>
            </a:endParaRPr>
          </a:p>
        </p:txBody>
      </p:sp>
      <p:sp>
        <p:nvSpPr>
          <p:cNvPr id="18436" name="Slide Number Placeholder 3"/>
          <p:cNvSpPr>
            <a:spLocks noGrp="1"/>
          </p:cNvSpPr>
          <p:nvPr>
            <p:ph type="sldNum" sz="quarter" idx="10"/>
          </p:nvPr>
        </p:nvSpPr>
        <p:spPr bwMode="auto">
          <a:noFill/>
          <a:ln>
            <a:miter lim="800000"/>
            <a:headEnd/>
            <a:tailEnd/>
          </a:ln>
        </p:spPr>
        <p:txBody>
          <a:bodyPr/>
          <a:lstStyle/>
          <a:p>
            <a:fld id="{7C4B875E-35BE-4C1D-8DC2-C44072093705}" type="slidenum">
              <a:rPr lang="en-US" smtClean="0"/>
              <a:pPr/>
              <a:t>25</a:t>
            </a:fld>
            <a:endParaRPr lang="en-US"/>
          </a:p>
        </p:txBody>
      </p:sp>
    </p:spTree>
    <p:extLst>
      <p:ext uri="{BB962C8B-B14F-4D97-AF65-F5344CB8AC3E}">
        <p14:creationId xmlns:p14="http://schemas.microsoft.com/office/powerpoint/2010/main" val="1157441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100"/>
            <a:ext cx="9144000" cy="6019800"/>
          </a:xfrm>
          <a:prstGeom prst="rect">
            <a:avLst/>
          </a:prstGeom>
        </p:spPr>
      </p:pic>
      <p:grpSp>
        <p:nvGrpSpPr>
          <p:cNvPr id="6" name="Group 5"/>
          <p:cNvGrpSpPr/>
          <p:nvPr/>
        </p:nvGrpSpPr>
        <p:grpSpPr>
          <a:xfrm>
            <a:off x="0" y="0"/>
            <a:ext cx="9144000" cy="1280160"/>
            <a:chOff x="0" y="0"/>
            <a:chExt cx="9144000" cy="1280160"/>
          </a:xfrm>
        </p:grpSpPr>
        <p:sp>
          <p:nvSpPr>
            <p:cNvPr id="7" name="Rectangle 6"/>
            <p:cNvSpPr/>
            <p:nvPr/>
          </p:nvSpPr>
          <p:spPr bwMode="auto">
            <a:xfrm>
              <a:off x="228600" y="298450"/>
              <a:ext cx="533400" cy="9271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pic>
          <p:nvPicPr>
            <p:cNvPr id="8" name="Picture 7" descr="OS_Master Hdr.JPG"/>
            <p:cNvPicPr>
              <a:picLocks noChangeAspect="1"/>
            </p:cNvPicPr>
            <p:nvPr/>
          </p:nvPicPr>
          <p:blipFill>
            <a:blip r:embed="rId3">
              <a:clrChange>
                <a:clrFrom>
                  <a:srgbClr val="FFFFFF"/>
                </a:clrFrom>
                <a:clrTo>
                  <a:srgbClr val="FFFFFF">
                    <a:alpha val="0"/>
                  </a:srgbClr>
                </a:clrTo>
              </a:clrChange>
            </a:blip>
            <a:stretch>
              <a:fillRect/>
            </a:stretch>
          </p:blipFill>
          <p:spPr>
            <a:xfrm>
              <a:off x="0" y="0"/>
              <a:ext cx="9144000" cy="1280160"/>
            </a:xfrm>
            <a:prstGeom prst="rect">
              <a:avLst/>
            </a:prstGeom>
          </p:spPr>
        </p:pic>
      </p:grpSp>
      <p:sp>
        <p:nvSpPr>
          <p:cNvPr id="4" name="Title 3"/>
          <p:cNvSpPr>
            <a:spLocks noGrp="1"/>
          </p:cNvSpPr>
          <p:nvPr>
            <p:ph type="title"/>
          </p:nvPr>
        </p:nvSpPr>
        <p:spPr/>
        <p:txBody>
          <a:bodyPr/>
          <a:lstStyle/>
          <a:p>
            <a:r>
              <a:rPr lang="en-US" dirty="0"/>
              <a:t>Proposed Future Tribal and Collaborative Use Area</a:t>
            </a:r>
          </a:p>
        </p:txBody>
      </p:sp>
      <p:sp>
        <p:nvSpPr>
          <p:cNvPr id="5" name="Slide Number Placeholder 4"/>
          <p:cNvSpPr>
            <a:spLocks noGrp="1"/>
          </p:cNvSpPr>
          <p:nvPr>
            <p:ph type="sldNum" sz="quarter" idx="10"/>
          </p:nvPr>
        </p:nvSpPr>
        <p:spPr/>
        <p:txBody>
          <a:bodyPr/>
          <a:lstStyle/>
          <a:p>
            <a:pPr>
              <a:defRPr/>
            </a:pPr>
            <a:fld id="{22E0BCCB-0270-444D-8FA1-672C6F567892}" type="slidenum">
              <a:rPr lang="en-US" smtClean="0"/>
              <a:pPr>
                <a:defRPr/>
              </a:pPr>
              <a:t>26</a:t>
            </a:fld>
            <a:endParaRPr lang="en-US" dirty="0"/>
          </a:p>
        </p:txBody>
      </p:sp>
    </p:spTree>
    <p:extLst>
      <p:ext uri="{BB962C8B-B14F-4D97-AF65-F5344CB8AC3E}">
        <p14:creationId xmlns:p14="http://schemas.microsoft.com/office/powerpoint/2010/main" val="4151296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noGrp="1"/>
          </p:cNvSpPr>
          <p:nvPr>
            <p:ph type="title"/>
          </p:nvPr>
        </p:nvSpPr>
        <p:spPr/>
        <p:txBody>
          <a:bodyPr/>
          <a:lstStyle/>
          <a:p>
            <a:r>
              <a:rPr lang="en-US" dirty="0">
                <a:latin typeface="Gill Sans MT" charset="-18"/>
              </a:rPr>
              <a:t>Day-to-Day Implementation</a:t>
            </a:r>
          </a:p>
        </p:txBody>
      </p:sp>
      <p:sp>
        <p:nvSpPr>
          <p:cNvPr id="18435" name="Content Placeholder 11"/>
          <p:cNvSpPr>
            <a:spLocks noGrp="1"/>
          </p:cNvSpPr>
          <p:nvPr>
            <p:ph idx="1"/>
          </p:nvPr>
        </p:nvSpPr>
        <p:spPr>
          <a:xfrm>
            <a:off x="619125" y="1416909"/>
            <a:ext cx="8077200" cy="4820380"/>
          </a:xfrm>
        </p:spPr>
        <p:txBody>
          <a:bodyPr/>
          <a:lstStyle/>
          <a:p>
            <a:pPr marL="0" indent="0">
              <a:buNone/>
            </a:pPr>
            <a:endParaRPr lang="en-US" dirty="0">
              <a:latin typeface="Gill Sans MT" charset="-18"/>
            </a:endParaRPr>
          </a:p>
          <a:p>
            <a:r>
              <a:rPr lang="en-US" dirty="0">
                <a:latin typeface="Gill Sans MT" charset="-18"/>
              </a:rPr>
              <a:t>Key MROSD staff (Visitor Services, Land &amp; Facilities &amp; Natural Resources) will meet at least annually w/ AMTB on permits required, restoration priorities, &amp; schedule use of Ceremonial Space at Mount </a:t>
            </a:r>
            <a:r>
              <a:rPr lang="en-US" dirty="0" err="1">
                <a:latin typeface="Gill Sans MT" charset="-18"/>
              </a:rPr>
              <a:t>Umunhum</a:t>
            </a:r>
            <a:r>
              <a:rPr lang="en-US" dirty="0">
                <a:latin typeface="Gill Sans MT" charset="-18"/>
              </a:rPr>
              <a:t>.</a:t>
            </a:r>
          </a:p>
          <a:p>
            <a:pPr marL="0" indent="0">
              <a:buNone/>
            </a:pPr>
            <a:endParaRPr lang="en-US" dirty="0">
              <a:latin typeface="Gill Sans MT" charset="-18"/>
            </a:endParaRPr>
          </a:p>
          <a:p>
            <a:r>
              <a:rPr lang="en-US" dirty="0">
                <a:latin typeface="Gill Sans MT" charset="-18"/>
              </a:rPr>
              <a:t>Annually monitor the Cultural Conservation Easement with AMTB as the easement holder.</a:t>
            </a:r>
          </a:p>
          <a:p>
            <a:pPr marL="0" indent="0">
              <a:buNone/>
            </a:pPr>
            <a:endParaRPr lang="en-US" dirty="0">
              <a:latin typeface="Gill Sans MT" charset="-18"/>
            </a:endParaRPr>
          </a:p>
          <a:p>
            <a:r>
              <a:rPr lang="en-US" dirty="0">
                <a:latin typeface="Gill Sans MT" charset="-18"/>
              </a:rPr>
              <a:t>Bring any needed changes to the MOA to the MROSD and AMTB Boards of Directors for their consideration. </a:t>
            </a:r>
          </a:p>
          <a:p>
            <a:endParaRPr lang="en-US" dirty="0">
              <a:latin typeface="Gill Sans MT" charset="-18"/>
            </a:endParaRPr>
          </a:p>
          <a:p>
            <a:r>
              <a:rPr lang="en-US" dirty="0">
                <a:latin typeface="Gill Sans MT" charset="-18"/>
              </a:rPr>
              <a:t>But MOSTLY, </a:t>
            </a:r>
            <a:r>
              <a:rPr lang="en-US" i="1" dirty="0">
                <a:latin typeface="Gill Sans MT" charset="-18"/>
              </a:rPr>
              <a:t>learn from each other, enjoy each other and the land together, and share all that with the public.</a:t>
            </a:r>
            <a:endParaRPr lang="en-US" dirty="0">
              <a:latin typeface="Gill Sans MT" charset="-18"/>
            </a:endParaRPr>
          </a:p>
          <a:p>
            <a:endParaRPr lang="en-US" dirty="0">
              <a:latin typeface="Gill Sans MT" charset="-18"/>
            </a:endParaRPr>
          </a:p>
          <a:p>
            <a:pPr marL="0" indent="0">
              <a:buNone/>
            </a:pPr>
            <a:endParaRPr lang="en-US" dirty="0">
              <a:latin typeface="Gill Sans MT" charset="-18"/>
            </a:endParaRPr>
          </a:p>
        </p:txBody>
      </p:sp>
      <p:sp>
        <p:nvSpPr>
          <p:cNvPr id="18436" name="Slide Number Placeholder 3"/>
          <p:cNvSpPr>
            <a:spLocks noGrp="1"/>
          </p:cNvSpPr>
          <p:nvPr>
            <p:ph type="sldNum" sz="quarter" idx="10"/>
          </p:nvPr>
        </p:nvSpPr>
        <p:spPr bwMode="auto">
          <a:noFill/>
          <a:ln>
            <a:miter lim="800000"/>
            <a:headEnd/>
            <a:tailEnd/>
          </a:ln>
        </p:spPr>
        <p:txBody>
          <a:bodyPr/>
          <a:lstStyle/>
          <a:p>
            <a:fld id="{7C4B875E-35BE-4C1D-8DC2-C44072093705}" type="slidenum">
              <a:rPr lang="en-US" smtClean="0"/>
              <a:pPr/>
              <a:t>27</a:t>
            </a:fld>
            <a:endParaRPr lang="en-US"/>
          </a:p>
        </p:txBody>
      </p:sp>
    </p:spTree>
    <p:extLst>
      <p:ext uri="{BB962C8B-B14F-4D97-AF65-F5344CB8AC3E}">
        <p14:creationId xmlns:p14="http://schemas.microsoft.com/office/powerpoint/2010/main" val="3476345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noGrp="1"/>
          </p:cNvSpPr>
          <p:nvPr>
            <p:ph type="title"/>
          </p:nvPr>
        </p:nvSpPr>
        <p:spPr/>
        <p:txBody>
          <a:bodyPr/>
          <a:lstStyle/>
          <a:p>
            <a:r>
              <a:rPr lang="en-US" dirty="0">
                <a:latin typeface="Gill Sans MT" charset="-18"/>
              </a:rPr>
              <a:t>Questions?</a:t>
            </a:r>
          </a:p>
        </p:txBody>
      </p:sp>
      <p:sp>
        <p:nvSpPr>
          <p:cNvPr id="18435" name="Content Placeholder 11"/>
          <p:cNvSpPr>
            <a:spLocks noGrp="1"/>
          </p:cNvSpPr>
          <p:nvPr>
            <p:ph idx="1"/>
          </p:nvPr>
        </p:nvSpPr>
        <p:spPr/>
        <p:txBody>
          <a:bodyPr/>
          <a:lstStyle/>
          <a:p>
            <a:endParaRPr lang="en-US" dirty="0">
              <a:latin typeface="Gill Sans MT" charset="-18"/>
            </a:endParaRPr>
          </a:p>
          <a:p>
            <a:pPr marL="0" indent="0">
              <a:buNone/>
            </a:pPr>
            <a:endParaRPr lang="en-US" dirty="0">
              <a:latin typeface="Gill Sans MT" charset="-18"/>
            </a:endParaRPr>
          </a:p>
          <a:p>
            <a:pPr marL="0" indent="0">
              <a:buNone/>
            </a:pPr>
            <a:endParaRPr lang="en-US" dirty="0">
              <a:latin typeface="Gill Sans MT" charset="-18"/>
            </a:endParaRPr>
          </a:p>
          <a:p>
            <a:pPr marL="0" indent="0">
              <a:buNone/>
            </a:pPr>
            <a:endParaRPr lang="en-US" dirty="0">
              <a:latin typeface="Gill Sans MT" charset="-18"/>
            </a:endParaRPr>
          </a:p>
        </p:txBody>
      </p:sp>
      <p:sp>
        <p:nvSpPr>
          <p:cNvPr id="18436" name="Slide Number Placeholder 3"/>
          <p:cNvSpPr>
            <a:spLocks noGrp="1"/>
          </p:cNvSpPr>
          <p:nvPr>
            <p:ph type="sldNum" sz="quarter" idx="10"/>
          </p:nvPr>
        </p:nvSpPr>
        <p:spPr bwMode="auto">
          <a:noFill/>
          <a:ln>
            <a:miter lim="800000"/>
            <a:headEnd/>
            <a:tailEnd/>
          </a:ln>
        </p:spPr>
        <p:txBody>
          <a:bodyPr/>
          <a:lstStyle/>
          <a:p>
            <a:fld id="{7C4B875E-35BE-4C1D-8DC2-C44072093705}" type="slidenum">
              <a:rPr lang="en-US" smtClean="0"/>
              <a:pPr/>
              <a:t>28</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5" y="1239598"/>
            <a:ext cx="9144000" cy="5153162"/>
          </a:xfrm>
          <a:prstGeom prst="rect">
            <a:avLst/>
          </a:prstGeom>
        </p:spPr>
      </p:pic>
    </p:spTree>
    <p:extLst>
      <p:ext uri="{BB962C8B-B14F-4D97-AF65-F5344CB8AC3E}">
        <p14:creationId xmlns:p14="http://schemas.microsoft.com/office/powerpoint/2010/main" val="1593008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a:latin typeface="Gill Sans MT" charset="-18"/>
              </a:rPr>
              <a:t>The People</a:t>
            </a:r>
          </a:p>
        </p:txBody>
      </p:sp>
      <p:sp>
        <p:nvSpPr>
          <p:cNvPr id="17411" name="Content Placeholder 2"/>
          <p:cNvSpPr>
            <a:spLocks noGrp="1"/>
          </p:cNvSpPr>
          <p:nvPr>
            <p:ph idx="1"/>
          </p:nvPr>
        </p:nvSpPr>
        <p:spPr/>
        <p:txBody>
          <a:bodyPr/>
          <a:lstStyle/>
          <a:p>
            <a:pPr>
              <a:lnSpc>
                <a:spcPct val="100000"/>
              </a:lnSpc>
            </a:pPr>
            <a:r>
              <a:rPr lang="en-US" sz="3200" b="1" dirty="0">
                <a:latin typeface="Gill Sans MT" charset="-18"/>
              </a:rPr>
              <a:t>Team Members:</a:t>
            </a:r>
          </a:p>
          <a:p>
            <a:pPr lvl="1"/>
            <a:r>
              <a:rPr lang="en-US" sz="2400" dirty="0">
                <a:latin typeface="Gill Sans MT" charset="-18"/>
              </a:rPr>
              <a:t>Sheryl Schaffner</a:t>
            </a:r>
          </a:p>
          <a:p>
            <a:pPr lvl="1"/>
            <a:r>
              <a:rPr lang="en-US" sz="2400" dirty="0">
                <a:latin typeface="Gill Sans MT" charset="-18"/>
              </a:rPr>
              <a:t>Steve </a:t>
            </a:r>
            <a:r>
              <a:rPr lang="en-US" sz="2400" dirty="0" err="1">
                <a:latin typeface="Gill Sans MT" charset="-18"/>
              </a:rPr>
              <a:t>Abbors</a:t>
            </a:r>
            <a:endParaRPr lang="en-US" sz="2400" dirty="0">
              <a:latin typeface="Gill Sans MT" charset="-18"/>
            </a:endParaRPr>
          </a:p>
          <a:p>
            <a:pPr lvl="1"/>
            <a:r>
              <a:rPr lang="en-US" sz="2400" dirty="0" err="1">
                <a:latin typeface="Gill Sans MT" charset="-18"/>
              </a:rPr>
              <a:t>Valentin</a:t>
            </a:r>
            <a:r>
              <a:rPr lang="en-US" sz="2400" dirty="0">
                <a:latin typeface="Gill Sans MT" charset="-18"/>
              </a:rPr>
              <a:t> Lopez</a:t>
            </a:r>
          </a:p>
          <a:p>
            <a:pPr lvl="1"/>
            <a:r>
              <a:rPr lang="en-US" sz="2400" dirty="0" err="1">
                <a:latin typeface="Gill Sans MT" charset="-18"/>
              </a:rPr>
              <a:t>Rovianne</a:t>
            </a:r>
            <a:r>
              <a:rPr lang="en-US" sz="2400" dirty="0">
                <a:latin typeface="Gill Sans MT" charset="-18"/>
              </a:rPr>
              <a:t> Leigh</a:t>
            </a:r>
          </a:p>
          <a:p>
            <a:pPr lvl="1"/>
            <a:r>
              <a:rPr lang="en-US" sz="2400" dirty="0" err="1">
                <a:latin typeface="Gill Sans MT" charset="-18"/>
              </a:rPr>
              <a:t>Ek</a:t>
            </a:r>
            <a:r>
              <a:rPr lang="en-US" sz="2400" dirty="0">
                <a:latin typeface="Gill Sans MT" charset="-18"/>
              </a:rPr>
              <a:t> Ong </a:t>
            </a:r>
            <a:r>
              <a:rPr lang="en-US" sz="2400" dirty="0" err="1">
                <a:latin typeface="Gill Sans MT" charset="-18"/>
              </a:rPr>
              <a:t>Kar</a:t>
            </a:r>
            <a:r>
              <a:rPr lang="en-US" sz="2400" dirty="0">
                <a:latin typeface="Gill Sans MT" charset="-18"/>
              </a:rPr>
              <a:t> Singh </a:t>
            </a:r>
            <a:r>
              <a:rPr lang="en-US" sz="2400" dirty="0" err="1">
                <a:latin typeface="Gill Sans MT" charset="-18"/>
              </a:rPr>
              <a:t>Khalsa</a:t>
            </a:r>
            <a:endParaRPr lang="en-US" sz="2400" dirty="0">
              <a:latin typeface="Gill Sans MT" charset="-18"/>
            </a:endParaRPr>
          </a:p>
          <a:p>
            <a:pPr lvl="1"/>
            <a:r>
              <a:rPr lang="en-US" sz="2400" dirty="0">
                <a:latin typeface="Gill Sans MT" charset="-18"/>
              </a:rPr>
              <a:t>Mike Williams</a:t>
            </a:r>
          </a:p>
          <a:p>
            <a:pPr lvl="1"/>
            <a:endParaRPr lang="en-US" sz="3200" b="1" dirty="0">
              <a:latin typeface="Gill Sans MT" charset="-18"/>
            </a:endParaRPr>
          </a:p>
          <a:p>
            <a:pPr marL="0" indent="0">
              <a:buNone/>
            </a:pPr>
            <a:endParaRPr lang="en-US" dirty="0">
              <a:latin typeface="Gill Sans MT" charset="-18"/>
            </a:endParaRPr>
          </a:p>
        </p:txBody>
      </p:sp>
      <p:sp>
        <p:nvSpPr>
          <p:cNvPr id="17412" name="Slide Number Placeholder 3"/>
          <p:cNvSpPr>
            <a:spLocks noGrp="1"/>
          </p:cNvSpPr>
          <p:nvPr>
            <p:ph type="sldNum" sz="quarter" idx="10"/>
          </p:nvPr>
        </p:nvSpPr>
        <p:spPr bwMode="auto">
          <a:noFill/>
          <a:ln>
            <a:miter lim="800000"/>
            <a:headEnd/>
            <a:tailEnd/>
          </a:ln>
        </p:spPr>
        <p:txBody>
          <a:bodyPr/>
          <a:lstStyle/>
          <a:p>
            <a:fld id="{581ED949-02C7-40DB-A925-83213774E287}" type="slidenum">
              <a:rPr lang="en-US" smtClean="0"/>
              <a:pPr/>
              <a:t>3</a:t>
            </a:fld>
            <a:endParaRPr lang="en-US"/>
          </a:p>
        </p:txBody>
      </p:sp>
    </p:spTree>
    <p:extLst>
      <p:ext uri="{BB962C8B-B14F-4D97-AF65-F5344CB8AC3E}">
        <p14:creationId xmlns:p14="http://schemas.microsoft.com/office/powerpoint/2010/main" val="1848176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Place: Mount </a:t>
            </a:r>
            <a:r>
              <a:rPr lang="en-US" dirty="0" err="1"/>
              <a:t>Umunhum</a:t>
            </a:r>
            <a:r>
              <a:rPr lang="en-US" dirty="0"/>
              <a:t> in the Sierra Azul Open Space Preserve.</a:t>
            </a:r>
          </a:p>
        </p:txBody>
      </p:sp>
      <p:sp>
        <p:nvSpPr>
          <p:cNvPr id="4" name="Slide Number Placeholder 3"/>
          <p:cNvSpPr>
            <a:spLocks noGrp="1"/>
          </p:cNvSpPr>
          <p:nvPr>
            <p:ph type="sldNum" sz="quarter" idx="10"/>
          </p:nvPr>
        </p:nvSpPr>
        <p:spPr/>
        <p:txBody>
          <a:bodyPr/>
          <a:lstStyle/>
          <a:p>
            <a:pPr>
              <a:defRPr/>
            </a:pPr>
            <a:fld id="{0DC0FC89-022B-462D-821A-E5D6E1ECC43A}" type="slidenum">
              <a:rPr lang="en-US" smtClean="0"/>
              <a:pPr>
                <a:defRPr/>
              </a:pPr>
              <a:t>4</a:t>
            </a:fld>
            <a:endParaRPr lang="en-US"/>
          </a:p>
        </p:txBody>
      </p:sp>
      <p:pic>
        <p:nvPicPr>
          <p:cNvPr id="9" name="Content Placeholder 8" descr="SA_MtUm_RegionalPowerpoint_20182027 (2).jpg"/>
          <p:cNvPicPr>
            <a:picLocks noGrp="1" noChangeAspect="1"/>
          </p:cNvPicPr>
          <p:nvPr>
            <p:ph idx="1"/>
          </p:nvPr>
        </p:nvPicPr>
        <p:blipFill>
          <a:blip r:embed="rId2">
            <a:extLst>
              <a:ext uri="{28A0092B-C50C-407E-A947-70E740481C1C}">
                <a14:useLocalDpi xmlns:a14="http://schemas.microsoft.com/office/drawing/2010/main" val="0"/>
              </a:ext>
            </a:extLst>
          </a:blip>
          <a:srcRect t="11169" b="11169"/>
          <a:stretch>
            <a:fillRect/>
          </a:stretch>
        </p:blipFill>
        <p:spPr/>
      </p:pic>
    </p:spTree>
    <p:extLst>
      <p:ext uri="{BB962C8B-B14F-4D97-AF65-F5344CB8AC3E}">
        <p14:creationId xmlns:p14="http://schemas.microsoft.com/office/powerpoint/2010/main" val="1490465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Intentions and Goals: MROSD</a:t>
            </a:r>
          </a:p>
        </p:txBody>
      </p:sp>
      <p:sp>
        <p:nvSpPr>
          <p:cNvPr id="3" name="Content Placeholder 2"/>
          <p:cNvSpPr>
            <a:spLocks noGrp="1"/>
          </p:cNvSpPr>
          <p:nvPr>
            <p:ph idx="1"/>
          </p:nvPr>
        </p:nvSpPr>
        <p:spPr/>
        <p:txBody>
          <a:bodyPr/>
          <a:lstStyle/>
          <a:p>
            <a:pPr marL="0" indent="0">
              <a:lnSpc>
                <a:spcPct val="100000"/>
              </a:lnSpc>
              <a:buNone/>
            </a:pPr>
            <a:endParaRPr lang="en-US" sz="2800" b="1" dirty="0">
              <a:latin typeface="Gill Sans MT" charset="-18"/>
            </a:endParaRPr>
          </a:p>
          <a:p>
            <a:pPr>
              <a:lnSpc>
                <a:spcPct val="100000"/>
              </a:lnSpc>
            </a:pPr>
            <a:endParaRPr lang="en-US" sz="2800" b="1" dirty="0">
              <a:latin typeface="Gill Sans MT" charset="-18"/>
            </a:endParaRPr>
          </a:p>
          <a:p>
            <a:pPr marL="0" indent="0">
              <a:lnSpc>
                <a:spcPct val="100000"/>
              </a:lnSpc>
              <a:buNone/>
            </a:pPr>
            <a:r>
              <a:rPr lang="en-US" sz="2800" b="1" dirty="0">
                <a:latin typeface="Gill Sans MT" charset="-18"/>
              </a:rPr>
              <a:t>Steven </a:t>
            </a:r>
            <a:r>
              <a:rPr lang="en-US" sz="2800" b="1" dirty="0" err="1">
                <a:latin typeface="Gill Sans MT" charset="-18"/>
              </a:rPr>
              <a:t>Abbors</a:t>
            </a:r>
            <a:r>
              <a:rPr lang="en-US" sz="2800" b="1" dirty="0">
                <a:latin typeface="Gill Sans MT" charset="-18"/>
              </a:rPr>
              <a:t>, </a:t>
            </a:r>
          </a:p>
          <a:p>
            <a:pPr marL="0" indent="0">
              <a:lnSpc>
                <a:spcPct val="100000"/>
              </a:lnSpc>
              <a:buNone/>
            </a:pPr>
            <a:r>
              <a:rPr lang="en-US" sz="2800" b="1" dirty="0">
                <a:latin typeface="Gill Sans MT" charset="-18"/>
              </a:rPr>
              <a:t>recently retired General Manager, MROSD.</a:t>
            </a:r>
          </a:p>
          <a:p>
            <a:pPr marL="0" indent="0">
              <a:lnSpc>
                <a:spcPct val="100000"/>
              </a:lnSpc>
              <a:buNone/>
            </a:pPr>
            <a:endParaRPr lang="en-US" sz="2800" b="1" dirty="0">
              <a:latin typeface="Gill Sans MT" charset="-18"/>
            </a:endParaRPr>
          </a:p>
          <a:p>
            <a:pPr marL="0" indent="0">
              <a:lnSpc>
                <a:spcPct val="100000"/>
              </a:lnSpc>
              <a:buNone/>
            </a:pPr>
            <a:endParaRPr lang="en-US" sz="2800" b="1" dirty="0">
              <a:latin typeface="Gill Sans MT" charset="-18"/>
            </a:endParaRPr>
          </a:p>
        </p:txBody>
      </p:sp>
      <p:sp>
        <p:nvSpPr>
          <p:cNvPr id="4" name="Slide Number Placeholder 3"/>
          <p:cNvSpPr>
            <a:spLocks noGrp="1"/>
          </p:cNvSpPr>
          <p:nvPr>
            <p:ph type="sldNum" sz="quarter" idx="10"/>
          </p:nvPr>
        </p:nvSpPr>
        <p:spPr/>
        <p:txBody>
          <a:bodyPr/>
          <a:lstStyle/>
          <a:p>
            <a:pPr>
              <a:defRPr/>
            </a:pPr>
            <a:fld id="{0DC0FC89-022B-462D-821A-E5D6E1ECC43A}" type="slidenum">
              <a:rPr lang="en-US" smtClean="0"/>
              <a:pPr>
                <a:defRPr/>
              </a:pPr>
              <a:t>5</a:t>
            </a:fld>
            <a:endParaRPr lang="en-US"/>
          </a:p>
        </p:txBody>
      </p:sp>
    </p:spTree>
    <p:extLst>
      <p:ext uri="{BB962C8B-B14F-4D97-AF65-F5344CB8AC3E}">
        <p14:creationId xmlns:p14="http://schemas.microsoft.com/office/powerpoint/2010/main" val="679366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1674"/>
            <a:ext cx="9144000" cy="5447225"/>
          </a:xfrm>
          <a:prstGeom prst="rect">
            <a:avLst/>
          </a:prstGeom>
        </p:spPr>
      </p:pic>
      <p:grpSp>
        <p:nvGrpSpPr>
          <p:cNvPr id="6" name="Group 5"/>
          <p:cNvGrpSpPr/>
          <p:nvPr/>
        </p:nvGrpSpPr>
        <p:grpSpPr>
          <a:xfrm>
            <a:off x="0" y="0"/>
            <a:ext cx="9144000" cy="1280160"/>
            <a:chOff x="0" y="0"/>
            <a:chExt cx="9144000" cy="1280160"/>
          </a:xfrm>
        </p:grpSpPr>
        <p:sp>
          <p:nvSpPr>
            <p:cNvPr id="7" name="Rectangle 6"/>
            <p:cNvSpPr/>
            <p:nvPr/>
          </p:nvSpPr>
          <p:spPr bwMode="auto">
            <a:xfrm>
              <a:off x="228600" y="298450"/>
              <a:ext cx="533400" cy="9271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8" name="Picture 7" descr="OS_Master Hdr.JPG"/>
            <p:cNvPicPr>
              <a:picLocks noChangeAspect="1"/>
            </p:cNvPicPr>
            <p:nvPr/>
          </p:nvPicPr>
          <p:blipFill>
            <a:blip r:embed="rId4">
              <a:clrChange>
                <a:clrFrom>
                  <a:srgbClr val="FFFFFF"/>
                </a:clrFrom>
                <a:clrTo>
                  <a:srgbClr val="FFFFFF">
                    <a:alpha val="0"/>
                  </a:srgbClr>
                </a:clrTo>
              </a:clrChange>
            </a:blip>
            <a:stretch>
              <a:fillRect/>
            </a:stretch>
          </p:blipFill>
          <p:spPr>
            <a:xfrm>
              <a:off x="0" y="0"/>
              <a:ext cx="9144000" cy="1280160"/>
            </a:xfrm>
            <a:prstGeom prst="rect">
              <a:avLst/>
            </a:prstGeom>
          </p:spPr>
        </p:pic>
      </p:grpSp>
      <p:sp>
        <p:nvSpPr>
          <p:cNvPr id="4" name="Title 3"/>
          <p:cNvSpPr>
            <a:spLocks noGrp="1"/>
          </p:cNvSpPr>
          <p:nvPr>
            <p:ph type="title"/>
          </p:nvPr>
        </p:nvSpPr>
        <p:spPr/>
        <p:txBody>
          <a:bodyPr/>
          <a:lstStyle/>
          <a:p>
            <a:r>
              <a:rPr lang="en-US" dirty="0"/>
              <a:t>Aerial Map Cultural Conservation Easement at    Mt. </a:t>
            </a:r>
            <a:r>
              <a:rPr lang="en-US" dirty="0" err="1"/>
              <a:t>Umunhum</a:t>
            </a:r>
            <a:endParaRPr lang="en-US" dirty="0"/>
          </a:p>
        </p:txBody>
      </p:sp>
      <p:sp>
        <p:nvSpPr>
          <p:cNvPr id="5" name="Slide Number Placeholder 4"/>
          <p:cNvSpPr>
            <a:spLocks noGrp="1"/>
          </p:cNvSpPr>
          <p:nvPr>
            <p:ph type="sldNum" sz="quarter" idx="10"/>
          </p:nvPr>
        </p:nvSpPr>
        <p:spPr/>
        <p:txBody>
          <a:bodyPr/>
          <a:lstStyle/>
          <a:p>
            <a:pPr>
              <a:defRPr/>
            </a:pPr>
            <a:fld id="{22E0BCCB-0270-444D-8FA1-672C6F567892}" type="slidenum">
              <a:rPr lang="en-US" smtClean="0"/>
              <a:pPr>
                <a:defRPr/>
              </a:pPr>
              <a:t>6</a:t>
            </a:fld>
            <a:endParaRPr lang="en-US" dirty="0"/>
          </a:p>
        </p:txBody>
      </p:sp>
    </p:spTree>
    <p:extLst>
      <p:ext uri="{BB962C8B-B14F-4D97-AF65-F5344CB8AC3E}">
        <p14:creationId xmlns:p14="http://schemas.microsoft.com/office/powerpoint/2010/main" val="83502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grpSp>
        <p:nvGrpSpPr>
          <p:cNvPr id="6" name="Group 5"/>
          <p:cNvGrpSpPr/>
          <p:nvPr/>
        </p:nvGrpSpPr>
        <p:grpSpPr>
          <a:xfrm>
            <a:off x="0" y="0"/>
            <a:ext cx="9144000" cy="1280160"/>
            <a:chOff x="0" y="0"/>
            <a:chExt cx="9144000" cy="1280160"/>
          </a:xfrm>
        </p:grpSpPr>
        <p:sp>
          <p:nvSpPr>
            <p:cNvPr id="7" name="Rectangle 6"/>
            <p:cNvSpPr/>
            <p:nvPr/>
          </p:nvSpPr>
          <p:spPr bwMode="auto">
            <a:xfrm>
              <a:off x="228600" y="298450"/>
              <a:ext cx="533400" cy="9271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pic>
          <p:nvPicPr>
            <p:cNvPr id="8" name="Picture 7" descr="OS_Master Hdr.JPG"/>
            <p:cNvPicPr>
              <a:picLocks noChangeAspect="1"/>
            </p:cNvPicPr>
            <p:nvPr/>
          </p:nvPicPr>
          <p:blipFill>
            <a:blip r:embed="rId4">
              <a:clrChange>
                <a:clrFrom>
                  <a:srgbClr val="FFFFFF"/>
                </a:clrFrom>
                <a:clrTo>
                  <a:srgbClr val="FFFFFF">
                    <a:alpha val="0"/>
                  </a:srgbClr>
                </a:clrTo>
              </a:clrChange>
            </a:blip>
            <a:stretch>
              <a:fillRect/>
            </a:stretch>
          </p:blipFill>
          <p:spPr>
            <a:xfrm>
              <a:off x="0" y="0"/>
              <a:ext cx="9144000" cy="1280160"/>
            </a:xfrm>
            <a:prstGeom prst="rect">
              <a:avLst/>
            </a:prstGeom>
          </p:spPr>
        </p:pic>
      </p:grpSp>
      <p:sp>
        <p:nvSpPr>
          <p:cNvPr id="4" name="Title 3"/>
          <p:cNvSpPr>
            <a:spLocks noGrp="1"/>
          </p:cNvSpPr>
          <p:nvPr>
            <p:ph type="title"/>
          </p:nvPr>
        </p:nvSpPr>
        <p:spPr/>
        <p:txBody>
          <a:bodyPr/>
          <a:lstStyle/>
          <a:p>
            <a:r>
              <a:rPr lang="en-US" dirty="0"/>
              <a:t>Ceremonial Space</a:t>
            </a:r>
          </a:p>
        </p:txBody>
      </p:sp>
      <p:sp>
        <p:nvSpPr>
          <p:cNvPr id="5" name="Slide Number Placeholder 4"/>
          <p:cNvSpPr>
            <a:spLocks noGrp="1"/>
          </p:cNvSpPr>
          <p:nvPr>
            <p:ph type="sldNum" sz="quarter" idx="10"/>
          </p:nvPr>
        </p:nvSpPr>
        <p:spPr/>
        <p:txBody>
          <a:bodyPr/>
          <a:lstStyle/>
          <a:p>
            <a:pPr>
              <a:defRPr/>
            </a:pPr>
            <a:fld id="{22E0BCCB-0270-444D-8FA1-672C6F567892}" type="slidenum">
              <a:rPr lang="en-US" smtClean="0"/>
              <a:pPr>
                <a:defRPr/>
              </a:pPr>
              <a:t>7</a:t>
            </a:fld>
            <a:endParaRPr lang="en-US" dirty="0"/>
          </a:p>
        </p:txBody>
      </p:sp>
    </p:spTree>
    <p:extLst>
      <p:ext uri="{BB962C8B-B14F-4D97-AF65-F5344CB8AC3E}">
        <p14:creationId xmlns:p14="http://schemas.microsoft.com/office/powerpoint/2010/main" val="4011653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EED74CD6-D013-4539-9B12-49CA653361CB" descr="ima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4" y="1506"/>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oup 5"/>
          <p:cNvGrpSpPr/>
          <p:nvPr/>
        </p:nvGrpSpPr>
        <p:grpSpPr>
          <a:xfrm>
            <a:off x="0" y="0"/>
            <a:ext cx="9144000" cy="1280160"/>
            <a:chOff x="0" y="0"/>
            <a:chExt cx="9144000" cy="1280160"/>
          </a:xfrm>
        </p:grpSpPr>
        <p:sp>
          <p:nvSpPr>
            <p:cNvPr id="7" name="Rectangle 6"/>
            <p:cNvSpPr/>
            <p:nvPr/>
          </p:nvSpPr>
          <p:spPr bwMode="auto">
            <a:xfrm>
              <a:off x="228600" y="298450"/>
              <a:ext cx="533400" cy="9271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pic>
          <p:nvPicPr>
            <p:cNvPr id="8" name="Picture 7" descr="OS_Master Hdr.JPG"/>
            <p:cNvPicPr>
              <a:picLocks noChangeAspect="1"/>
            </p:cNvPicPr>
            <p:nvPr/>
          </p:nvPicPr>
          <p:blipFill>
            <a:blip r:embed="rId4">
              <a:clrChange>
                <a:clrFrom>
                  <a:srgbClr val="FFFFFF"/>
                </a:clrFrom>
                <a:clrTo>
                  <a:srgbClr val="FFFFFF">
                    <a:alpha val="0"/>
                  </a:srgbClr>
                </a:clrTo>
              </a:clrChange>
            </a:blip>
            <a:stretch>
              <a:fillRect/>
            </a:stretch>
          </p:blipFill>
          <p:spPr>
            <a:xfrm>
              <a:off x="0" y="0"/>
              <a:ext cx="9144000" cy="1280160"/>
            </a:xfrm>
            <a:prstGeom prst="rect">
              <a:avLst/>
            </a:prstGeom>
          </p:spPr>
        </p:pic>
      </p:grpSp>
      <p:sp>
        <p:nvSpPr>
          <p:cNvPr id="4" name="Title 3"/>
          <p:cNvSpPr>
            <a:spLocks noGrp="1"/>
          </p:cNvSpPr>
          <p:nvPr>
            <p:ph type="title"/>
          </p:nvPr>
        </p:nvSpPr>
        <p:spPr/>
        <p:txBody>
          <a:bodyPr>
            <a:normAutofit/>
          </a:bodyPr>
          <a:lstStyle/>
          <a:p>
            <a:r>
              <a:rPr lang="en-US" dirty="0"/>
              <a:t>Proposed Tribal Garden Area</a:t>
            </a:r>
            <a:br>
              <a:rPr lang="en-US" dirty="0"/>
            </a:br>
            <a:r>
              <a:rPr lang="en-US" sz="1800" dirty="0"/>
              <a:t>(Former Base Recreational &amp; Housing  Area)</a:t>
            </a:r>
          </a:p>
        </p:txBody>
      </p:sp>
      <p:sp>
        <p:nvSpPr>
          <p:cNvPr id="5" name="Slide Number Placeholder 4"/>
          <p:cNvSpPr>
            <a:spLocks noGrp="1"/>
          </p:cNvSpPr>
          <p:nvPr>
            <p:ph type="sldNum" sz="quarter" idx="10"/>
          </p:nvPr>
        </p:nvSpPr>
        <p:spPr/>
        <p:txBody>
          <a:bodyPr/>
          <a:lstStyle/>
          <a:p>
            <a:pPr>
              <a:defRPr/>
            </a:pPr>
            <a:fld id="{22E0BCCB-0270-444D-8FA1-672C6F567892}" type="slidenum">
              <a:rPr lang="en-US" smtClean="0"/>
              <a:pPr>
                <a:defRPr/>
              </a:pPr>
              <a:t>8</a:t>
            </a:fld>
            <a:endParaRPr lang="en-US" dirty="0"/>
          </a:p>
        </p:txBody>
      </p:sp>
    </p:spTree>
    <p:extLst>
      <p:ext uri="{BB962C8B-B14F-4D97-AF65-F5344CB8AC3E}">
        <p14:creationId xmlns:p14="http://schemas.microsoft.com/office/powerpoint/2010/main" val="1105230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0008"/>
            <a:ext cx="9144000" cy="5138591"/>
          </a:xfrm>
          <a:prstGeom prst="rect">
            <a:avLst/>
          </a:prstGeom>
        </p:spPr>
      </p:pic>
      <p:sp>
        <p:nvSpPr>
          <p:cNvPr id="4" name="Title 3"/>
          <p:cNvSpPr>
            <a:spLocks noGrp="1"/>
          </p:cNvSpPr>
          <p:nvPr>
            <p:ph type="title"/>
          </p:nvPr>
        </p:nvSpPr>
        <p:spPr/>
        <p:txBody>
          <a:bodyPr/>
          <a:lstStyle/>
          <a:p>
            <a:r>
              <a:rPr lang="en-US" dirty="0"/>
              <a:t>Tribal Garden Area</a:t>
            </a:r>
          </a:p>
        </p:txBody>
      </p:sp>
      <p:sp>
        <p:nvSpPr>
          <p:cNvPr id="5" name="Slide Number Placeholder 4"/>
          <p:cNvSpPr>
            <a:spLocks noGrp="1"/>
          </p:cNvSpPr>
          <p:nvPr>
            <p:ph type="sldNum" sz="quarter" idx="10"/>
          </p:nvPr>
        </p:nvSpPr>
        <p:spPr/>
        <p:txBody>
          <a:bodyPr/>
          <a:lstStyle/>
          <a:p>
            <a:pPr>
              <a:defRPr/>
            </a:pPr>
            <a:fld id="{22E0BCCB-0270-444D-8FA1-672C6F567892}" type="slidenum">
              <a:rPr lang="en-US" smtClean="0"/>
              <a:pPr>
                <a:defRPr/>
              </a:pPr>
              <a:t>9</a:t>
            </a:fld>
            <a:endParaRPr lang="en-US" dirty="0"/>
          </a:p>
        </p:txBody>
      </p:sp>
      <p:sp>
        <p:nvSpPr>
          <p:cNvPr id="2" name="Oval 1"/>
          <p:cNvSpPr/>
          <p:nvPr/>
        </p:nvSpPr>
        <p:spPr>
          <a:xfrm>
            <a:off x="2453054" y="4393121"/>
            <a:ext cx="957411" cy="354725"/>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5931736"/>
      </p:ext>
    </p:extLst>
  </p:cSld>
  <p:clrMapOvr>
    <a:masterClrMapping/>
  </p:clrMapOvr>
</p:sld>
</file>

<file path=ppt/theme/theme1.xml><?xml version="1.0" encoding="utf-8"?>
<a:theme xmlns:a="http://schemas.openxmlformats.org/drawingml/2006/main" name="2011.MROSD Layouts X">
  <a:themeElements>
    <a:clrScheme name="Custom 3">
      <a:dk1>
        <a:sysClr val="windowText" lastClr="000000"/>
      </a:dk1>
      <a:lt1>
        <a:sysClr val="window" lastClr="FFFFFF"/>
      </a:lt1>
      <a:dk2>
        <a:srgbClr val="416A20"/>
      </a:dk2>
      <a:lt2>
        <a:srgbClr val="AABF29"/>
      </a:lt2>
      <a:accent1>
        <a:srgbClr val="F8C31C"/>
      </a:accent1>
      <a:accent2>
        <a:srgbClr val="FDF3CD"/>
      </a:accent2>
      <a:accent3>
        <a:srgbClr val="384428"/>
      </a:accent3>
      <a:accent4>
        <a:srgbClr val="679E89"/>
      </a:accent4>
      <a:accent5>
        <a:srgbClr val="B6CE94"/>
      </a:accent5>
      <a:accent6>
        <a:srgbClr val="85A74B"/>
      </a:accent6>
      <a:hlink>
        <a:srgbClr val="FFFFFF"/>
      </a:hlink>
      <a:folHlink>
        <a:srgbClr val="FFFFFF"/>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5042</TotalTime>
  <Words>1866</Words>
  <Application>Microsoft Office PowerPoint</Application>
  <PresentationFormat>On-screen Show (4:3)</PresentationFormat>
  <Paragraphs>230</Paragraphs>
  <Slides>28</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ＭＳ Ｐゴシック</vt:lpstr>
      <vt:lpstr>Arial</vt:lpstr>
      <vt:lpstr>Calibri</vt:lpstr>
      <vt:lpstr>Futura Condensed</vt:lpstr>
      <vt:lpstr>Gill Sans MT</vt:lpstr>
      <vt:lpstr>Gill Sans Std</vt:lpstr>
      <vt:lpstr>Lucida Grande</vt:lpstr>
      <vt:lpstr>Times</vt:lpstr>
      <vt:lpstr>Wingdings</vt:lpstr>
      <vt:lpstr>2011.MROSD Layouts X</vt:lpstr>
      <vt:lpstr>PowerPoint Presentation</vt:lpstr>
      <vt:lpstr>Outline of Today’s Presentation</vt:lpstr>
      <vt:lpstr>The People</vt:lpstr>
      <vt:lpstr>The Place: Mount Umunhum in the Sierra Azul Open Space Preserve.</vt:lpstr>
      <vt:lpstr>Intentions and Goals: MROSD</vt:lpstr>
      <vt:lpstr>Aerial Map Cultural Conservation Easement at    Mt. Umunhum</vt:lpstr>
      <vt:lpstr>Ceremonial Space</vt:lpstr>
      <vt:lpstr>Proposed Tribal Garden Area (Former Base Recreational &amp; Housing  Area)</vt:lpstr>
      <vt:lpstr>Tribal Garden Area</vt:lpstr>
      <vt:lpstr>Intentions and Goals: AMTB</vt:lpstr>
      <vt:lpstr>Mt. Umunhum Ceremonial Circle:                   A Place of Ceremony and Prayer</vt:lpstr>
      <vt:lpstr>Reviving cultural knowledge and traditions</vt:lpstr>
      <vt:lpstr>Amah Mutsun Native Garden at Pie Ranch</vt:lpstr>
      <vt:lpstr>Amah Mutsun Park &amp; Open Space Partnerships</vt:lpstr>
      <vt:lpstr>Civil Code section 815.3</vt:lpstr>
      <vt:lpstr>The Legal Transactions – Nuts and Bolts</vt:lpstr>
      <vt:lpstr>Conservation Values of Mt. Umunhum Cultural Conservation Easement</vt:lpstr>
      <vt:lpstr>Public Benefits Provided by Amuh Mutsun</vt:lpstr>
      <vt:lpstr>AMTB’s Affirmative Activities Allowed Under CE</vt:lpstr>
      <vt:lpstr>Prohibited Uses</vt:lpstr>
      <vt:lpstr>District Reserved Rights</vt:lpstr>
      <vt:lpstr>MROSD mechanics and CEQA compliance</vt:lpstr>
      <vt:lpstr>Function of the Amah Mutsun Land Trust</vt:lpstr>
      <vt:lpstr>Memorandum of Agreement (MOA)</vt:lpstr>
      <vt:lpstr>Memorandum of Agreement (continued)</vt:lpstr>
      <vt:lpstr>Proposed Future Tribal and Collaborative Use Area</vt:lpstr>
      <vt:lpstr>Day-to-Day Implementation</vt:lpstr>
      <vt:lpstr>Questions?</vt:lpstr>
    </vt:vector>
  </TitlesOfParts>
  <Company>LWGraphics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Lisa Wangsness</dc:creator>
  <cp:lastModifiedBy>Grace VohdenSnead</cp:lastModifiedBy>
  <cp:revision>125</cp:revision>
  <cp:lastPrinted>2017-12-11T18:03:25Z</cp:lastPrinted>
  <dcterms:created xsi:type="dcterms:W3CDTF">2015-01-08T05:18:03Z</dcterms:created>
  <dcterms:modified xsi:type="dcterms:W3CDTF">2018-03-15T17:10:49Z</dcterms:modified>
</cp:coreProperties>
</file>